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7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</p:sldMasterIdLst>
  <p:notesMasterIdLst>
    <p:notesMasterId r:id="rId69"/>
  </p:notesMasterIdLst>
  <p:handoutMasterIdLst>
    <p:handoutMasterId r:id="rId70"/>
  </p:handoutMasterIdLst>
  <p:sldIdLst>
    <p:sldId id="455" r:id="rId3"/>
    <p:sldId id="456" r:id="rId4"/>
    <p:sldId id="457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50" r:id="rId30"/>
    <p:sldId id="424" r:id="rId31"/>
    <p:sldId id="425" r:id="rId32"/>
    <p:sldId id="415" r:id="rId33"/>
    <p:sldId id="426" r:id="rId34"/>
    <p:sldId id="427" r:id="rId35"/>
    <p:sldId id="428" r:id="rId36"/>
    <p:sldId id="429" r:id="rId37"/>
    <p:sldId id="430" r:id="rId38"/>
    <p:sldId id="432" r:id="rId39"/>
    <p:sldId id="431" r:id="rId40"/>
    <p:sldId id="435" r:id="rId41"/>
    <p:sldId id="433" r:id="rId42"/>
    <p:sldId id="434" r:id="rId43"/>
    <p:sldId id="454" r:id="rId44"/>
    <p:sldId id="436" r:id="rId45"/>
    <p:sldId id="437" r:id="rId46"/>
    <p:sldId id="438" r:id="rId47"/>
    <p:sldId id="451" r:id="rId48"/>
    <p:sldId id="374" r:id="rId49"/>
    <p:sldId id="375" r:id="rId50"/>
    <p:sldId id="373" r:id="rId51"/>
    <p:sldId id="390" r:id="rId52"/>
    <p:sldId id="377" r:id="rId53"/>
    <p:sldId id="379" r:id="rId54"/>
    <p:sldId id="380" r:id="rId55"/>
    <p:sldId id="381" r:id="rId56"/>
    <p:sldId id="386" r:id="rId57"/>
    <p:sldId id="382" r:id="rId58"/>
    <p:sldId id="389" r:id="rId59"/>
    <p:sldId id="391" r:id="rId60"/>
    <p:sldId id="394" r:id="rId61"/>
    <p:sldId id="395" r:id="rId62"/>
    <p:sldId id="396" r:id="rId63"/>
    <p:sldId id="397" r:id="rId64"/>
    <p:sldId id="398" r:id="rId65"/>
    <p:sldId id="453" r:id="rId66"/>
    <p:sldId id="316" r:id="rId67"/>
    <p:sldId id="482" r:id="rId68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4F2"/>
    <a:srgbClr val="37678A"/>
    <a:srgbClr val="416F8F"/>
    <a:srgbClr val="0941E1"/>
    <a:srgbClr val="96BBD4"/>
    <a:srgbClr val="362499"/>
    <a:srgbClr val="243699"/>
    <a:srgbClr val="83ADCE"/>
    <a:srgbClr val="362400"/>
    <a:srgbClr val="36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3" autoAdjust="0"/>
    <p:restoredTop sz="93660" autoAdjust="0"/>
  </p:normalViewPr>
  <p:slideViewPr>
    <p:cSldViewPr snapToGrid="0" showGuides="1">
      <p:cViewPr varScale="1">
        <p:scale>
          <a:sx n="75" d="100"/>
          <a:sy n="75" d="100"/>
        </p:scale>
        <p:origin x="89" y="511"/>
      </p:cViewPr>
      <p:guideLst>
        <p:guide orient="horz" pos="2126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charset="-122"/>
                <a:ea typeface="微软雅黑" charset="-122"/>
              </a:rPr>
              <a:t>2025/12/3</a:t>
            </a:fld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charset="-122"/>
                <a:ea typeface="微软雅黑" charset="-122"/>
              </a:rPr>
              <a:t>‹#›</a:t>
            </a:fld>
            <a:endParaRPr lang="zh-CN" altLang="en-US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charset="-122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charset="-122"/>
                <a:ea typeface="微软雅黑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charset="-122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charset="-122"/>
                <a:ea typeface="微软雅黑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charset="-122"/>
        <a:ea typeface="微软雅黑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charset="-122"/>
        <a:ea typeface="微软雅黑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0854A-E0BE-8966-FB39-A9F56604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4B60E0-F727-459D-085F-35DCA472A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A00050-05D9-613F-4014-E5FCC5D7F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BEFEE-26A2-4C1E-3F9D-B431748E3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27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21C9-4D1E-104C-E1D6-1D4C71340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A413D7-47FE-5643-B00E-335ABC206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7B1885-F452-982F-A9C6-D2170FF62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3BE63-ACD0-9736-2BDA-32C99A6E0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3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90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1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7F31-FEBB-91F0-3A61-CAA75A51E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E6A32C-39A2-8F0F-0F6A-318C1E933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ECA59A-1FBD-8C02-7E1D-05358D45D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C04C60-C6E2-CBFC-4805-C77A62DF80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99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93F1-446E-F915-BB0E-CE9DEAC9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DC210-DD0A-0524-253F-882FFCFF8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AFD8C4-4870-1651-03EB-ED61626A9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A8FDB-DE69-0AA7-9584-FFAE3B75C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2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8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file:///C:\Users\1V994W2\PycharmProjects\PPT_Background_Generation/pic_temp/pic_half_right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90.xm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4.png"/><Relationship Id="rId5" Type="http://schemas.openxmlformats.org/officeDocument/2006/relationships/tags" Target="../tags/tag9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file:///C:\Users\1V994W2\Documents\Tencent%20Files\574576071\FileRecv\&#25340;&#35013;&#32032;&#26448;\formiddle2\\23\subject_holdleft_64,104,153_0_staid_full_0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16.xml"/><Relationship Id="rId10" Type="http://schemas.openxmlformats.org/officeDocument/2006/relationships/image" Target="../media/image4.png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7.png"/><Relationship Id="rId5" Type="http://schemas.openxmlformats.org/officeDocument/2006/relationships/tags" Target="../tags/tag124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23.xml"/><Relationship Id="rId9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31.xml"/><Relationship Id="rId10" Type="http://schemas.openxmlformats.org/officeDocument/2006/relationships/image" Target="../media/image7.png"/><Relationship Id="rId4" Type="http://schemas.openxmlformats.org/officeDocument/2006/relationships/tags" Target="../tags/tag13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../media/image1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3.png"/><Relationship Id="rId5" Type="http://schemas.openxmlformats.org/officeDocument/2006/relationships/tags" Target="../tags/tag1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46.xml"/><Relationship Id="rId10" Type="http://schemas.openxmlformats.org/officeDocument/2006/relationships/image" Target="../media/image7.png"/><Relationship Id="rId4" Type="http://schemas.openxmlformats.org/officeDocument/2006/relationships/tags" Target="../tags/tag145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7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52.xml"/><Relationship Id="rId10" Type="http://schemas.openxmlformats.org/officeDocument/2006/relationships/image" Target="../media/image4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image" Target="../media/image2.sv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1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60.xml"/><Relationship Id="rId10" Type="http://schemas.openxmlformats.org/officeDocument/2006/relationships/image" Target="../media/image4.png"/><Relationship Id="rId4" Type="http://schemas.openxmlformats.org/officeDocument/2006/relationships/tags" Target="../tags/tag159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7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65.xml"/><Relationship Id="rId16" Type="http://schemas.openxmlformats.org/officeDocument/2006/relationships/image" Target="../media/image2.sv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4.png"/><Relationship Id="rId5" Type="http://schemas.openxmlformats.org/officeDocument/2006/relationships/tags" Target="../tags/tag168.xml"/><Relationship Id="rId15" Type="http://schemas.openxmlformats.org/officeDocument/2006/relationships/image" Target="../media/image1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image" Target="../media/image7.png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4.png"/><Relationship Id="rId5" Type="http://schemas.openxmlformats.org/officeDocument/2006/relationships/tags" Target="../tags/tag17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image" Target="../media/image4.png"/><Relationship Id="rId18" Type="http://schemas.openxmlformats.org/officeDocument/2006/relationships/image" Target="../media/image2.sv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1.png"/><Relationship Id="rId2" Type="http://schemas.openxmlformats.org/officeDocument/2006/relationships/tags" Target="../tags/tag183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image" Target="../media/image7.png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7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97.xml"/><Relationship Id="rId10" Type="http://schemas.openxmlformats.org/officeDocument/2006/relationships/image" Target="../media/image4.png"/><Relationship Id="rId4" Type="http://schemas.openxmlformats.org/officeDocument/2006/relationships/tags" Target="../tags/tag196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2921000" y="4758691"/>
            <a:ext cx="6350000" cy="36131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921000" y="3156586"/>
            <a:ext cx="635000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1757045" y="3912235"/>
            <a:ext cx="5598160" cy="55562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1756728" y="2941321"/>
            <a:ext cx="559879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2025/12/3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5"/>
            </p:custDataLst>
          </p:nvPr>
        </p:nvGrpSpPr>
        <p:grpSpPr>
          <a:xfrm>
            <a:off x="4316730" y="2264728"/>
            <a:ext cx="3558540" cy="3080385"/>
            <a:chOff x="6798" y="2568"/>
            <a:chExt cx="5604" cy="4851"/>
          </a:xfrm>
        </p:grpSpPr>
        <p:sp>
          <p:nvSpPr>
            <p:cNvPr id="9" name="任意多边形 6"/>
            <p:cNvSpPr/>
            <p:nvPr>
              <p:custDataLst>
                <p:tags r:id="rId8"/>
              </p:custDataLst>
            </p:nvPr>
          </p:nvSpPr>
          <p:spPr>
            <a:xfrm rot="10800000">
              <a:off x="6798" y="6625"/>
              <a:ext cx="5605" cy="795"/>
            </a:xfrm>
            <a:custGeom>
              <a:avLst/>
              <a:gdLst>
                <a:gd name="connsiteX0" fmla="*/ 0 w 6430"/>
                <a:gd name="connsiteY0" fmla="*/ 1187 h 1232"/>
                <a:gd name="connsiteX1" fmla="*/ 0 w 6430"/>
                <a:gd name="connsiteY1" fmla="*/ 0 h 1232"/>
                <a:gd name="connsiteX2" fmla="*/ 6430 w 6430"/>
                <a:gd name="connsiteY2" fmla="*/ 0 h 1232"/>
                <a:gd name="connsiteX3" fmla="*/ 6430 w 6430"/>
                <a:gd name="connsiteY3" fmla="*/ 1232 h 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232">
                  <a:moveTo>
                    <a:pt x="0" y="1187"/>
                  </a:moveTo>
                  <a:lnTo>
                    <a:pt x="0" y="0"/>
                  </a:lnTo>
                  <a:lnTo>
                    <a:pt x="6430" y="0"/>
                  </a:lnTo>
                  <a:lnTo>
                    <a:pt x="6430" y="1232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5"/>
            <p:cNvSpPr/>
            <p:nvPr>
              <p:custDataLst>
                <p:tags r:id="rId9"/>
              </p:custDataLst>
            </p:nvPr>
          </p:nvSpPr>
          <p:spPr>
            <a:xfrm>
              <a:off x="6798" y="2568"/>
              <a:ext cx="5605" cy="795"/>
            </a:xfrm>
            <a:custGeom>
              <a:avLst/>
              <a:gdLst>
                <a:gd name="connsiteX0" fmla="*/ 0 w 6430"/>
                <a:gd name="connsiteY0" fmla="*/ 1187 h 1232"/>
                <a:gd name="connsiteX1" fmla="*/ 0 w 6430"/>
                <a:gd name="connsiteY1" fmla="*/ 0 h 1232"/>
                <a:gd name="connsiteX2" fmla="*/ 6430 w 6430"/>
                <a:gd name="connsiteY2" fmla="*/ 0 h 1232"/>
                <a:gd name="connsiteX3" fmla="*/ 6430 w 6430"/>
                <a:gd name="connsiteY3" fmla="*/ 1232 h 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232">
                  <a:moveTo>
                    <a:pt x="0" y="1187"/>
                  </a:moveTo>
                  <a:lnTo>
                    <a:pt x="0" y="0"/>
                  </a:lnTo>
                  <a:lnTo>
                    <a:pt x="6430" y="0"/>
                  </a:lnTo>
                  <a:lnTo>
                    <a:pt x="6430" y="1232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2921000" y="4371023"/>
            <a:ext cx="6350000" cy="36131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413760" y="2911793"/>
            <a:ext cx="536575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pic>
        <p:nvPicPr>
          <p:cNvPr id="13" name="图片 12" descr="长标—标准字体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0510" y="-545465"/>
            <a:ext cx="2298065" cy="162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 descr="长标—标准字体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70510" y="-552450"/>
            <a:ext cx="2298065" cy="162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3" name="图片 12" descr="长标—标准字体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70510" y="-552450"/>
            <a:ext cx="2298065" cy="162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5" name="图片 14" descr="长标—标准字体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70510" y="-552450"/>
            <a:ext cx="2298065" cy="162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322752"/>
            <a:ext cx="1620202" cy="153524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576"/>
            <a:ext cx="1620202" cy="1375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长标—标准字体"/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70510" y="-552450"/>
            <a:ext cx="2298065" cy="1625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8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tags" Target="../tags/tag230.xml"/><Relationship Id="rId3" Type="http://schemas.openxmlformats.org/officeDocument/2006/relationships/tags" Target="../tags/tag207.xml"/><Relationship Id="rId21" Type="http://schemas.openxmlformats.org/officeDocument/2006/relationships/tags" Target="../tags/tag225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tags" Target="../tags/tag229.xml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tags" Target="../tags/tag224.xml"/><Relationship Id="rId29" Type="http://schemas.openxmlformats.org/officeDocument/2006/relationships/notesSlide" Target="../notesSlides/notesSlide2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tags" Target="../tags/tag228.xml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tags" Target="../tags/tag227.xml"/><Relationship Id="rId28" Type="http://schemas.openxmlformats.org/officeDocument/2006/relationships/slideLayout" Target="../slideLayouts/slideLayout17.xml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tags" Target="../tags/tag226.xml"/><Relationship Id="rId27" Type="http://schemas.openxmlformats.org/officeDocument/2006/relationships/tags" Target="../tags/tag2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chatgpt&#27844;&#38706;&#25552;&#31034;&#35789;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"/><Relationship Id="rId3" Type="http://schemas.openxmlformats.org/officeDocument/2006/relationships/image" Target="../media/image29.tif"/><Relationship Id="rId7" Type="http://schemas.openxmlformats.org/officeDocument/2006/relationships/image" Target="../media/image33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tif"/><Relationship Id="rId5" Type="http://schemas.openxmlformats.org/officeDocument/2006/relationships/image" Target="../media/image31.tif"/><Relationship Id="rId10" Type="http://schemas.openxmlformats.org/officeDocument/2006/relationships/image" Target="../media/image27.png"/><Relationship Id="rId4" Type="http://schemas.openxmlformats.org/officeDocument/2006/relationships/image" Target="../media/image30.tif"/><Relationship Id="rId9" Type="http://schemas.openxmlformats.org/officeDocument/2006/relationships/image" Target="../media/image35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tif"/><Relationship Id="rId4" Type="http://schemas.openxmlformats.org/officeDocument/2006/relationships/image" Target="../media/image31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tif"/><Relationship Id="rId4" Type="http://schemas.openxmlformats.org/officeDocument/2006/relationships/image" Target="../media/image31.t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4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143500" y="4557395"/>
            <a:ext cx="1905000" cy="635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lt1"/>
              </a:solidFill>
              <a:latin typeface="Arial" panose="020B0604020202090204" pitchFamily="34" charset="0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5295900" y="4557395"/>
            <a:ext cx="1599565" cy="6343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3600" b="1" spc="20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2025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4"/>
            <p:custDataLst>
              <p:tags r:id="rId4"/>
            </p:custDataLst>
          </p:nvPr>
        </p:nvSpPr>
        <p:spPr>
          <a:xfrm>
            <a:off x="10205720" y="6464935"/>
            <a:ext cx="1920240" cy="339725"/>
          </a:xfrm>
        </p:spPr>
        <p:txBody>
          <a:bodyPr wrap="square">
            <a:normAutofit fontScale="80000"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202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12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03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日</a:t>
            </a:r>
          </a:p>
        </p:txBody>
      </p:sp>
      <p:pic>
        <p:nvPicPr>
          <p:cNvPr id="9" name="图片 8" descr="徽标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9" t="33923" r="10318" b="32357"/>
          <a:stretch>
            <a:fillRect/>
          </a:stretch>
        </p:blipFill>
        <p:spPr>
          <a:xfrm>
            <a:off x="2018114" y="2228033"/>
            <a:ext cx="7377303" cy="2169795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608C-14EC-5236-A5F3-1B51F53D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315FA9F-FD40-92D2-AE42-0A7959A41597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B63399-BE83-C553-F06D-7A8A9493E901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D4EFB3-961B-B5D5-8EBA-21819788C95A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3CB3DF-80B3-8F6F-C21C-73D9BD08E155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6DBB2A-90E8-95E2-70B2-7AC550A19F83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092CBA-2BFE-1A96-3995-52E4C3F1CE2B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50B3F4-7431-FE95-340E-6EF40D0B4D41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7650801-C2F2-DA3D-CAE2-EC12B5793228}"/>
              </a:ext>
            </a:extLst>
          </p:cNvPr>
          <p:cNvGrpSpPr/>
          <p:nvPr/>
        </p:nvGrpSpPr>
        <p:grpSpPr>
          <a:xfrm>
            <a:off x="7048500" y="1479527"/>
            <a:ext cx="4753673" cy="400110"/>
            <a:chOff x="7376160" y="1479527"/>
            <a:chExt cx="4753673" cy="4001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76E52B4-DE02-98FB-C372-22C9FA4A61B8}"/>
                </a:ext>
              </a:extLst>
            </p:cNvPr>
            <p:cNvSpPr txBox="1"/>
            <p:nvPr/>
          </p:nvSpPr>
          <p:spPr>
            <a:xfrm>
              <a:off x="7854304" y="1479527"/>
              <a:ext cx="42755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思维链、少样本学习</a:t>
              </a:r>
              <a:r>
                <a:rPr lang="zh-CN" altLang="en-US" dirty="0"/>
                <a:t>（给例题）</a:t>
              </a:r>
              <a:r>
                <a:rPr lang="en-US" altLang="zh-CN" sz="2000" dirty="0"/>
                <a:t>……</a:t>
              </a:r>
              <a:endParaRPr lang="zh-CN" altLang="en-US" sz="2000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80B05CA-5B93-5DEC-CFF2-218723B9CBE1}"/>
                </a:ext>
              </a:extLst>
            </p:cNvPr>
            <p:cNvCxnSpPr>
              <a:endCxn id="3" idx="1"/>
            </p:cNvCxnSpPr>
            <p:nvPr/>
          </p:nvCxnSpPr>
          <p:spPr>
            <a:xfrm>
              <a:off x="7376160" y="1679582"/>
              <a:ext cx="478144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988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5FB5-EC4C-01BC-18C1-1C4D0D83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04F8E30-B6B0-2C34-0170-A1EB27332824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40842B-5346-D0B9-FFE0-48F5AAFE2B19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10BEB0-2B95-EBD6-4D0E-CB76F84647E0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97E486-BD5A-DB84-5636-9B019FE6CE51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278CEE-BD7F-E154-0E65-9708ABAF16CC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F2846-B8E4-39DA-9484-C280114BDC21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179FE-9FF8-F49C-FDB7-C0E3331A2AED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7C1B16-D0ED-47B5-D18F-1C3E98889E52}"/>
              </a:ext>
            </a:extLst>
          </p:cNvPr>
          <p:cNvGrpSpPr/>
          <p:nvPr/>
        </p:nvGrpSpPr>
        <p:grpSpPr>
          <a:xfrm>
            <a:off x="7354970" y="1479527"/>
            <a:ext cx="4837030" cy="400110"/>
            <a:chOff x="7376160" y="1479527"/>
            <a:chExt cx="4837030" cy="4001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71C1298-B32E-F637-D9F5-64E14FDD9747}"/>
                </a:ext>
              </a:extLst>
            </p:cNvPr>
            <p:cNvSpPr txBox="1"/>
            <p:nvPr/>
          </p:nvSpPr>
          <p:spPr>
            <a:xfrm>
              <a:off x="7854304" y="1479527"/>
              <a:ext cx="4358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思维链、少样本学习（给例题） </a:t>
              </a:r>
              <a:r>
                <a:rPr lang="en-US" altLang="zh-CN" sz="2000" dirty="0"/>
                <a:t>……</a:t>
              </a:r>
              <a:endParaRPr lang="zh-CN" altLang="en-US" sz="2000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563D5F20-8F7E-5C6C-341B-34808CEDA92D}"/>
                </a:ext>
              </a:extLst>
            </p:cNvPr>
            <p:cNvCxnSpPr>
              <a:endCxn id="3" idx="1"/>
            </p:cNvCxnSpPr>
            <p:nvPr/>
          </p:nvCxnSpPr>
          <p:spPr>
            <a:xfrm>
              <a:off x="7376160" y="1679582"/>
              <a:ext cx="478144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13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D90D-5851-CC90-646D-4400819C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3438B49-A89D-147B-1201-021E3B1E1060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F2C3C-EF31-C524-C14E-5FA063F9CBBC}"/>
              </a:ext>
            </a:extLst>
          </p:cNvPr>
          <p:cNvSpPr txBox="1"/>
          <p:nvPr/>
        </p:nvSpPr>
        <p:spPr>
          <a:xfrm>
            <a:off x="1059746" y="1309978"/>
            <a:ext cx="1071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LLM</a:t>
            </a:r>
            <a:r>
              <a:rPr lang="zh-CN" altLang="en-US" sz="2000" dirty="0"/>
              <a:t>读不懂自然语言，只能计算数字。每个词</a:t>
            </a:r>
            <a:r>
              <a:rPr lang="en-US" altLang="zh-CN" sz="2000" dirty="0"/>
              <a:t>(token)</a:t>
            </a:r>
            <a:r>
              <a:rPr lang="zh-CN" altLang="en-US" sz="2000" dirty="0"/>
              <a:t>在它眼里就是一串</a:t>
            </a:r>
            <a:r>
              <a:rPr lang="zh-CN" altLang="en-US" sz="2000" dirty="0">
                <a:highlight>
                  <a:srgbClr val="00FF00"/>
                </a:highlight>
              </a:rPr>
              <a:t>不同语义维度的数值</a:t>
            </a:r>
            <a:r>
              <a:rPr lang="zh-CN" altLang="en-US" sz="2000" dirty="0"/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499919-A147-C3D4-A78C-EC9098E09923}"/>
              </a:ext>
            </a:extLst>
          </p:cNvPr>
          <p:cNvGrpSpPr/>
          <p:nvPr/>
        </p:nvGrpSpPr>
        <p:grpSpPr>
          <a:xfrm>
            <a:off x="1392155" y="2098879"/>
            <a:ext cx="1160545" cy="883186"/>
            <a:chOff x="1392155" y="2098879"/>
            <a:chExt cx="1160545" cy="8831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3674B2-2DB6-34A1-61F9-8C43B395B9DD}"/>
                </a:ext>
              </a:extLst>
            </p:cNvPr>
            <p:cNvSpPr txBox="1"/>
            <p:nvPr/>
          </p:nvSpPr>
          <p:spPr>
            <a:xfrm>
              <a:off x="1397382" y="209887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X</a:t>
              </a:r>
              <a:r>
                <a:rPr lang="zh-CN" altLang="en-US" b="1" dirty="0"/>
                <a:t>轴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A7BF874-58A9-1552-5245-3B4D527CF4D1}"/>
                </a:ext>
              </a:extLst>
            </p:cNvPr>
            <p:cNvSpPr txBox="1"/>
            <p:nvPr/>
          </p:nvSpPr>
          <p:spPr>
            <a:xfrm>
              <a:off x="1392155" y="235580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Y</a:t>
              </a:r>
              <a:r>
                <a:rPr lang="zh-CN" altLang="en-US" b="1" dirty="0"/>
                <a:t>轴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E4DFF49-C805-83C5-DB9A-0696CC365500}"/>
                </a:ext>
              </a:extLst>
            </p:cNvPr>
            <p:cNvSpPr txBox="1"/>
            <p:nvPr/>
          </p:nvSpPr>
          <p:spPr>
            <a:xfrm>
              <a:off x="1403376" y="261273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Z</a:t>
              </a:r>
              <a:r>
                <a:rPr lang="zh-CN" altLang="en-US" b="1" dirty="0"/>
                <a:t>轴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67F4288-5E7E-7BD8-B942-08307F50CC84}"/>
                </a:ext>
              </a:extLst>
            </p:cNvPr>
            <p:cNvCxnSpPr>
              <a:cxnSpLocks/>
            </p:cNvCxnSpPr>
            <p:nvPr/>
          </p:nvCxnSpPr>
          <p:spPr>
            <a:xfrm>
              <a:off x="1946348" y="2268156"/>
              <a:ext cx="598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9202265-F0F4-AE96-1FCD-5618DC066CD4}"/>
                </a:ext>
              </a:extLst>
            </p:cNvPr>
            <p:cNvCxnSpPr/>
            <p:nvPr/>
          </p:nvCxnSpPr>
          <p:spPr>
            <a:xfrm>
              <a:off x="1953968" y="2540323"/>
              <a:ext cx="598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2F4CEB5-23A5-0D97-D72D-8DBFADA1C178}"/>
                </a:ext>
              </a:extLst>
            </p:cNvPr>
            <p:cNvCxnSpPr/>
            <p:nvPr/>
          </p:nvCxnSpPr>
          <p:spPr>
            <a:xfrm>
              <a:off x="1951795" y="2809886"/>
              <a:ext cx="598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F6755142-8DD5-E477-973C-5EA4F58DA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902" y="2052713"/>
            <a:ext cx="7446269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[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Google Sans Text"/>
              </a:rPr>
              <a:t>生物属性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]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Google Sans Text"/>
              </a:rPr>
              <a:t>正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越接近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Google Sans Text"/>
              </a:rPr>
              <a:t>大自然/生命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，越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Google Sans Text"/>
              </a:rPr>
              <a:t>负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越接近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Google Sans Text"/>
              </a:rPr>
              <a:t>人造物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。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[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ea typeface="Google Sans Text"/>
              </a:rPr>
              <a:t>科技属性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ea typeface="Google Sans Text"/>
              </a:rPr>
              <a:t>正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越接近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ea typeface="Google Sans Text"/>
              </a:rPr>
              <a:t>高科技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，越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ea typeface="Google Sans Text"/>
              </a:rPr>
              <a:t>负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ea typeface="Google Sans Text"/>
              </a:rPr>
              <a:t>原始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[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抽象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/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具体属性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正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越接近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抽象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概念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，越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负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越接近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Google Sans Text"/>
              </a:rPr>
              <a:t>具体物体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6E251A-5F58-6B5B-94F0-C1F9F8E5A7FF}"/>
              </a:ext>
            </a:extLst>
          </p:cNvPr>
          <p:cNvGrpSpPr/>
          <p:nvPr/>
        </p:nvGrpSpPr>
        <p:grpSpPr>
          <a:xfrm>
            <a:off x="9790017" y="2184555"/>
            <a:ext cx="2435918" cy="656890"/>
            <a:chOff x="9807568" y="2209015"/>
            <a:chExt cx="2435918" cy="65689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F4A5B78-B71B-6B16-FB71-B3AD568B99BB}"/>
                </a:ext>
              </a:extLst>
            </p:cNvPr>
            <p:cNvSpPr txBox="1"/>
            <p:nvPr/>
          </p:nvSpPr>
          <p:spPr>
            <a:xfrm>
              <a:off x="10338486" y="2360974"/>
              <a:ext cx="1905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Google Sans Text"/>
                </a:rPr>
                <a:t>取值范围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Google Sans Text"/>
                </a:rPr>
                <a:t>[-1,1]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endParaRPr>
            </a:p>
          </p:txBody>
        </p:sp>
        <p:sp>
          <p:nvSpPr>
            <p:cNvPr id="25" name="右大括号 24">
              <a:extLst>
                <a:ext uri="{FF2B5EF4-FFF2-40B4-BE49-F238E27FC236}">
                  <a16:creationId xmlns:a16="http://schemas.microsoft.com/office/drawing/2014/main" id="{057CF9B1-3C44-9EC2-CEC6-1FDFCBE4D6B7}"/>
                </a:ext>
              </a:extLst>
            </p:cNvPr>
            <p:cNvSpPr/>
            <p:nvPr/>
          </p:nvSpPr>
          <p:spPr>
            <a:xfrm>
              <a:off x="9807568" y="2209015"/>
              <a:ext cx="530918" cy="65689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42CB2A2-80A1-0A60-4EBB-AEFFFBE4004E}"/>
              </a:ext>
            </a:extLst>
          </p:cNvPr>
          <p:cNvSpPr txBox="1"/>
          <p:nvPr/>
        </p:nvSpPr>
        <p:spPr>
          <a:xfrm>
            <a:off x="1076902" y="173084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e.g. </a:t>
            </a:r>
            <a:r>
              <a:rPr lang="zh-CN" altLang="en-US" dirty="0"/>
              <a:t>量化一个词的语义：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2BE470-5DA3-D11C-F5D0-504BB38725FC}"/>
              </a:ext>
            </a:extLst>
          </p:cNvPr>
          <p:cNvSpPr txBox="1"/>
          <p:nvPr/>
        </p:nvSpPr>
        <p:spPr>
          <a:xfrm>
            <a:off x="1076902" y="3317571"/>
            <a:ext cx="1121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为了表示方便，我们用分别衡量三个维度的量来表示一个词：（生物属性，科技属性，抽象属性）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B0C713-177A-0A17-A935-6B073235B689}"/>
              </a:ext>
            </a:extLst>
          </p:cNvPr>
          <p:cNvSpPr txBox="1"/>
          <p:nvPr/>
        </p:nvSpPr>
        <p:spPr>
          <a:xfrm>
            <a:off x="1076902" y="3692442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现在，假设一个语言模型经过</a:t>
            </a:r>
            <a:r>
              <a:rPr lang="zh-CN" altLang="en-US" sz="2000" dirty="0">
                <a:highlight>
                  <a:srgbClr val="3CC4F2"/>
                </a:highlight>
              </a:rPr>
              <a:t>训练</a:t>
            </a:r>
            <a:r>
              <a:rPr lang="zh-CN" altLang="en-US" sz="2000" dirty="0"/>
              <a:t>之后，它的数据库里储存着下表所示的词语和语义值：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F50F9A-D65B-39FC-683D-BB1042C51412}"/>
              </a:ext>
            </a:extLst>
          </p:cNvPr>
          <p:cNvSpPr txBox="1"/>
          <p:nvPr/>
        </p:nvSpPr>
        <p:spPr>
          <a:xfrm>
            <a:off x="6825421" y="4567428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用户输入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提示词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sz="2000" dirty="0"/>
              <a:t>：苹果值多少钱？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0B339D9-B6BF-2B00-DDE3-FC44291EB3EF}"/>
              </a:ext>
            </a:extLst>
          </p:cNvPr>
          <p:cNvGraphicFramePr>
            <a:graphicFrameLocks noGrp="1"/>
          </p:cNvGraphicFramePr>
          <p:nvPr/>
        </p:nvGraphicFramePr>
        <p:xfrm>
          <a:off x="1263982" y="4583478"/>
          <a:ext cx="3402404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1854">
                  <a:extLst>
                    <a:ext uri="{9D8B030D-6E8A-4147-A177-3AD203B41FA5}">
                      <a16:colId xmlns:a16="http://schemas.microsoft.com/office/drawing/2014/main" val="1156723174"/>
                    </a:ext>
                  </a:extLst>
                </a:gridCol>
                <a:gridCol w="2010550">
                  <a:extLst>
                    <a:ext uri="{9D8B030D-6E8A-4147-A177-3AD203B41FA5}">
                      <a16:colId xmlns:a16="http://schemas.microsoft.com/office/drawing/2014/main" val="1591870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苹果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( 0.4,  0.4,   0.0)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498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农民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( 0.5,  -0.9, -0.5)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19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科技公司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(-0.5,  0.9,   0.8)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19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数码博主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(-0.2,  0.9,   0.8)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51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水果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( 0.9,  -0.8, -0.5)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15836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5BBCFE8-E1B6-2FCB-CE1E-E664658FAF3A}"/>
              </a:ext>
            </a:extLst>
          </p:cNvPr>
          <p:cNvSpPr txBox="1"/>
          <p:nvPr/>
        </p:nvSpPr>
        <p:spPr>
          <a:xfrm>
            <a:off x="5626374" y="5048913"/>
            <a:ext cx="63514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改善后的提示词：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/>
              <a:t>版本</a:t>
            </a:r>
            <a:r>
              <a:rPr lang="en-US" altLang="zh-CN" sz="2000" dirty="0"/>
              <a:t>A.    </a:t>
            </a:r>
            <a:r>
              <a:rPr lang="zh-CN" altLang="en-US" sz="2000" dirty="0"/>
              <a:t>假设你是一位数码博主，问：苹果值多少钱？</a:t>
            </a:r>
            <a:endParaRPr lang="en-US" altLang="zh-CN" sz="2000" dirty="0"/>
          </a:p>
          <a:p>
            <a:r>
              <a:rPr lang="zh-CN" altLang="en-US" sz="2000" dirty="0"/>
              <a:t>版本</a:t>
            </a:r>
            <a:r>
              <a:rPr lang="en-US" altLang="zh-CN" sz="2000" dirty="0"/>
              <a:t>B.    </a:t>
            </a:r>
            <a:r>
              <a:rPr lang="zh-CN" altLang="en-US" sz="2000" dirty="0"/>
              <a:t>假设你是一位农民，       问：苹果值多少钱？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301A7-EBF1-5DD1-591F-220F603827E7}"/>
              </a:ext>
            </a:extLst>
          </p:cNvPr>
          <p:cNvSpPr txBox="1"/>
          <p:nvPr/>
        </p:nvSpPr>
        <p:spPr>
          <a:xfrm>
            <a:off x="5626373" y="5041486"/>
            <a:ext cx="63514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改善后的提示词：</a:t>
            </a:r>
            <a:endParaRPr lang="en-US" altLang="zh-CN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/>
              <a:t>版本</a:t>
            </a:r>
            <a:r>
              <a:rPr lang="en-US" altLang="zh-CN" sz="2000" dirty="0"/>
              <a:t>A.    </a:t>
            </a:r>
            <a:r>
              <a:rPr lang="zh-CN" altLang="en-US" sz="2000" dirty="0"/>
              <a:t>假设你是一位</a:t>
            </a:r>
            <a:r>
              <a:rPr lang="zh-CN" altLang="en-US" sz="2000" dirty="0">
                <a:highlight>
                  <a:srgbClr val="00FFFF"/>
                </a:highlight>
              </a:rPr>
              <a:t>数码博主</a:t>
            </a:r>
            <a:r>
              <a:rPr lang="zh-CN" altLang="en-US" sz="2000" dirty="0"/>
              <a:t>，问：</a:t>
            </a:r>
            <a:r>
              <a:rPr lang="zh-CN" altLang="en-US" sz="2000" dirty="0">
                <a:highlight>
                  <a:srgbClr val="00FFFF"/>
                </a:highlight>
              </a:rPr>
              <a:t>苹果</a:t>
            </a:r>
            <a:r>
              <a:rPr lang="zh-CN" altLang="en-US" sz="2000" dirty="0"/>
              <a:t>值多少钱？</a:t>
            </a:r>
            <a:endParaRPr lang="en-US" altLang="zh-CN" sz="2000" dirty="0"/>
          </a:p>
          <a:p>
            <a:r>
              <a:rPr lang="zh-CN" altLang="en-US" sz="2000" dirty="0"/>
              <a:t>版本</a:t>
            </a:r>
            <a:r>
              <a:rPr lang="en-US" altLang="zh-CN" sz="2000" dirty="0"/>
              <a:t>B.    </a:t>
            </a:r>
            <a:r>
              <a:rPr lang="zh-CN" altLang="en-US" sz="2000" dirty="0"/>
              <a:t>假设你是一位</a:t>
            </a:r>
            <a:r>
              <a:rPr lang="zh-CN" altLang="en-US" sz="2000" dirty="0">
                <a:highlight>
                  <a:srgbClr val="00FFFF"/>
                </a:highlight>
              </a:rPr>
              <a:t>农民</a:t>
            </a:r>
            <a:r>
              <a:rPr lang="zh-CN" altLang="en-US" sz="2000" dirty="0"/>
              <a:t>，       问：</a:t>
            </a:r>
            <a:r>
              <a:rPr lang="zh-CN" altLang="en-US" sz="2000" dirty="0">
                <a:highlight>
                  <a:srgbClr val="00FFFF"/>
                </a:highlight>
              </a:rPr>
              <a:t>苹果</a:t>
            </a:r>
            <a:r>
              <a:rPr lang="zh-CN" altLang="en-US" sz="2000" dirty="0"/>
              <a:t>值多少钱？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6B3F88-2611-11E8-6B69-863C5F02C102}"/>
              </a:ext>
            </a:extLst>
          </p:cNvPr>
          <p:cNvSpPr txBox="1"/>
          <p:nvPr/>
        </p:nvSpPr>
        <p:spPr>
          <a:xfrm>
            <a:off x="6096000" y="617012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添加的提示词如何影响语言模型计算结果？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A6680F-4424-FB61-E16B-EFF0EFF8A80C}"/>
              </a:ext>
            </a:extLst>
          </p:cNvPr>
          <p:cNvSpPr txBox="1"/>
          <p:nvPr/>
        </p:nvSpPr>
        <p:spPr>
          <a:xfrm>
            <a:off x="4012231" y="413676"/>
            <a:ext cx="480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提示词如何影响输出结果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46CC0DC-4E5B-E921-ADC1-5241496C94D9}"/>
              </a:ext>
            </a:extLst>
          </p:cNvPr>
          <p:cNvCxnSpPr/>
          <p:nvPr/>
        </p:nvCxnSpPr>
        <p:spPr>
          <a:xfrm flipH="1">
            <a:off x="1828800" y="4359564"/>
            <a:ext cx="2863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D445B9F-8BE2-B05B-E2A0-99C71C85BF6F}"/>
              </a:ext>
            </a:extLst>
          </p:cNvPr>
          <p:cNvSpPr txBox="1"/>
          <p:nvPr/>
        </p:nvSpPr>
        <p:spPr>
          <a:xfrm>
            <a:off x="2115127" y="4145324"/>
            <a:ext cx="726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水果？科技公司？经过训练时的平均化效应，词义变成模糊的叠加态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EFF738-5D4A-C455-7AB2-C430ABB79EBC}"/>
              </a:ext>
            </a:extLst>
          </p:cNvPr>
          <p:cNvSpPr txBox="1"/>
          <p:nvPr/>
        </p:nvSpPr>
        <p:spPr>
          <a:xfrm>
            <a:off x="2488506" y="399486"/>
            <a:ext cx="7986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</p:spTree>
    <p:extLst>
      <p:ext uri="{BB962C8B-B14F-4D97-AF65-F5344CB8AC3E}">
        <p14:creationId xmlns:p14="http://schemas.microsoft.com/office/powerpoint/2010/main" val="148367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26" grpId="0"/>
      <p:bldP spid="20" grpId="0"/>
      <p:bldP spid="30" grpId="0"/>
      <p:bldP spid="31" grpId="0"/>
      <p:bldP spid="2" grpId="0"/>
      <p:bldP spid="2" grpId="1"/>
      <p:bldP spid="11" grpId="0"/>
      <p:bldP spid="19" grpId="0"/>
      <p:bldP spid="4" grpId="0"/>
      <p:bldP spid="34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AB20-2883-CFEC-FFCC-C67EE4E0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6A3DBBC-33ED-B12B-405C-C1908430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2" y="0"/>
            <a:ext cx="9952075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DACBB55-244D-36D4-2AC5-ABF251A1B749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DD4B52-964C-EB02-3D68-1F5F73EBD051}"/>
              </a:ext>
            </a:extLst>
          </p:cNvPr>
          <p:cNvSpPr txBox="1"/>
          <p:nvPr/>
        </p:nvSpPr>
        <p:spPr>
          <a:xfrm>
            <a:off x="9753479" y="5308158"/>
            <a:ext cx="22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水果</a:t>
            </a:r>
            <a:r>
              <a:rPr lang="en-US" altLang="zh-CN" dirty="0"/>
              <a:t>(0.9, -0.8, -0.5)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A38104-BC55-4DD0-0258-A75155F013B2}"/>
              </a:ext>
            </a:extLst>
          </p:cNvPr>
          <p:cNvSpPr txBox="1"/>
          <p:nvPr/>
        </p:nvSpPr>
        <p:spPr>
          <a:xfrm>
            <a:off x="639909" y="827682"/>
            <a:ext cx="255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科技公司</a:t>
            </a:r>
            <a:r>
              <a:rPr lang="en-US" altLang="zh-CN" dirty="0"/>
              <a:t>(-0.5, 0.9, 0.8)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74A95-F063-CDC7-985F-C40FEAF0C375}"/>
              </a:ext>
            </a:extLst>
          </p:cNvPr>
          <p:cNvSpPr txBox="1"/>
          <p:nvPr/>
        </p:nvSpPr>
        <p:spPr>
          <a:xfrm>
            <a:off x="6379129" y="2927266"/>
            <a:ext cx="18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苹果</a:t>
            </a:r>
            <a:r>
              <a:rPr lang="en-US" altLang="zh-CN" dirty="0"/>
              <a:t>(0.4,0.4,0.0)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8045CD-4B3E-6D3E-B37A-7D322A9A3375}"/>
              </a:ext>
            </a:extLst>
          </p:cNvPr>
          <p:cNvSpPr txBox="1"/>
          <p:nvPr/>
        </p:nvSpPr>
        <p:spPr>
          <a:xfrm>
            <a:off x="451758" y="5653523"/>
            <a:ext cx="3396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建立三维语义坐标系，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把每个词语都看成一个向量，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每个向量都以原点为起点。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23BEAF-9FB2-7DD7-1AE8-4D3A16299E04}"/>
              </a:ext>
            </a:extLst>
          </p:cNvPr>
          <p:cNvSpPr txBox="1"/>
          <p:nvPr/>
        </p:nvSpPr>
        <p:spPr>
          <a:xfrm>
            <a:off x="7709671" y="823687"/>
            <a:ext cx="48760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对用户：造成不准确的回答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啰嗦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0816964-24FD-A880-C6E7-76C1A5F1B3F5}"/>
              </a:ext>
            </a:extLst>
          </p:cNvPr>
          <p:cNvCxnSpPr>
            <a:cxnSpLocks/>
          </p:cNvCxnSpPr>
          <p:nvPr/>
        </p:nvCxnSpPr>
        <p:spPr>
          <a:xfrm flipV="1">
            <a:off x="5905500" y="3423515"/>
            <a:ext cx="281940" cy="59984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3E04A2-E906-6868-B82D-877A123CA2A0}"/>
              </a:ext>
            </a:extLst>
          </p:cNvPr>
          <p:cNvCxnSpPr>
            <a:cxnSpLocks/>
          </p:cNvCxnSpPr>
          <p:nvPr/>
        </p:nvCxnSpPr>
        <p:spPr>
          <a:xfrm flipH="1" flipV="1">
            <a:off x="2377440" y="768783"/>
            <a:ext cx="3483455" cy="325457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15619FC-6A4E-0225-05CB-0B996047B555}"/>
              </a:ext>
            </a:extLst>
          </p:cNvPr>
          <p:cNvCxnSpPr>
            <a:cxnSpLocks/>
          </p:cNvCxnSpPr>
          <p:nvPr/>
        </p:nvCxnSpPr>
        <p:spPr>
          <a:xfrm>
            <a:off x="5905500" y="4023360"/>
            <a:ext cx="4450080" cy="1923212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6A65CDE-B180-442E-92F1-CDE658E9CF7D}"/>
              </a:ext>
            </a:extLst>
          </p:cNvPr>
          <p:cNvSpPr txBox="1"/>
          <p:nvPr/>
        </p:nvSpPr>
        <p:spPr>
          <a:xfrm rot="20558652">
            <a:off x="9364149" y="2897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生物属性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27B6CB-56A5-C8C5-872D-C09D78FF9CCD}"/>
              </a:ext>
            </a:extLst>
          </p:cNvPr>
          <p:cNvSpPr txBox="1"/>
          <p:nvPr/>
        </p:nvSpPr>
        <p:spPr>
          <a:xfrm rot="1280079">
            <a:off x="2643021" y="2748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科技属性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EEE844-D2EA-0B9F-9B52-D72766D16D24}"/>
              </a:ext>
            </a:extLst>
          </p:cNvPr>
          <p:cNvSpPr txBox="1"/>
          <p:nvPr/>
        </p:nvSpPr>
        <p:spPr>
          <a:xfrm>
            <a:off x="5145066" y="39945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抽象</a:t>
            </a:r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具体属性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C23C35-E7FC-5F25-961D-347AA1154AD9}"/>
              </a:ext>
            </a:extLst>
          </p:cNvPr>
          <p:cNvSpPr txBox="1"/>
          <p:nvPr/>
        </p:nvSpPr>
        <p:spPr>
          <a:xfrm>
            <a:off x="7743445" y="361667"/>
            <a:ext cx="408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提示词：苹果值多少钱？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533008-C121-C091-7839-4A64D775E185}"/>
              </a:ext>
            </a:extLst>
          </p:cNvPr>
          <p:cNvSpPr txBox="1"/>
          <p:nvPr/>
        </p:nvSpPr>
        <p:spPr>
          <a:xfrm>
            <a:off x="7743445" y="336550"/>
            <a:ext cx="3181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LLM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（“内心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OS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”）：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1382AA-CA0A-2831-C5B3-E9C8E7961DC0}"/>
              </a:ext>
            </a:extLst>
          </p:cNvPr>
          <p:cNvSpPr txBox="1"/>
          <p:nvPr/>
        </p:nvSpPr>
        <p:spPr>
          <a:xfrm>
            <a:off x="7742882" y="962782"/>
            <a:ext cx="437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）发现“苹果”离“科技公司”和“水果”的语义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差不多近（向量夹角相近）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278AE0-390F-A417-C9B7-066595138731}"/>
              </a:ext>
            </a:extLst>
          </p:cNvPr>
          <p:cNvSpPr txBox="1"/>
          <p:nvPr/>
        </p:nvSpPr>
        <p:spPr>
          <a:xfrm>
            <a:off x="7742882" y="9622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）随机决定“苹果”的语义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5209F5-909F-F41C-9F1C-D64F24238D5D}"/>
              </a:ext>
            </a:extLst>
          </p:cNvPr>
          <p:cNvSpPr txBox="1"/>
          <p:nvPr/>
        </p:nvSpPr>
        <p:spPr>
          <a:xfrm>
            <a:off x="7743445" y="962561"/>
            <a:ext cx="6701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）查找“苹果”是什么意思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318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6" grpId="0"/>
      <p:bldP spid="6" grpId="1"/>
      <p:bldP spid="10" grpId="0" build="allAtOnce"/>
      <p:bldP spid="13" grpId="0"/>
      <p:bldP spid="13" grpId="1"/>
      <p:bldP spid="17" grpId="0"/>
      <p:bldP spid="17" grpId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28BB-D101-A66F-904C-EE156D81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7F04C32-42C2-D370-50B2-03127B08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80" y="0"/>
            <a:ext cx="9189105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5ADF69A-82EB-EF42-0841-29F9F3BE4FA9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769AD6-CCDF-F7C2-43AD-C7C8C113ED00}"/>
              </a:ext>
            </a:extLst>
          </p:cNvPr>
          <p:cNvSpPr txBox="1"/>
          <p:nvPr/>
        </p:nvSpPr>
        <p:spPr>
          <a:xfrm rot="19717881">
            <a:off x="10182397" y="5396280"/>
            <a:ext cx="22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水果</a:t>
            </a:r>
            <a:r>
              <a:rPr lang="en-US" altLang="zh-CN" dirty="0"/>
              <a:t>(0.9, -0.8, -0.5)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8C8FF6-A953-7BFB-E9D3-12D2A0ED541B}"/>
              </a:ext>
            </a:extLst>
          </p:cNvPr>
          <p:cNvSpPr txBox="1"/>
          <p:nvPr/>
        </p:nvSpPr>
        <p:spPr>
          <a:xfrm>
            <a:off x="673240" y="1017337"/>
            <a:ext cx="296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科技公司</a:t>
            </a:r>
            <a:r>
              <a:rPr lang="en-US" altLang="zh-CN" sz="2000" dirty="0"/>
              <a:t>(-0.5, 0.9, 0.8)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6C5C3E-740D-318E-0047-B88CB9F0EFB5}"/>
              </a:ext>
            </a:extLst>
          </p:cNvPr>
          <p:cNvSpPr txBox="1"/>
          <p:nvPr/>
        </p:nvSpPr>
        <p:spPr>
          <a:xfrm>
            <a:off x="9597225" y="6388641"/>
            <a:ext cx="21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农民</a:t>
            </a:r>
            <a:r>
              <a:rPr lang="en-US" altLang="zh-CN" dirty="0"/>
              <a:t>(0.5, -0.9, -0.5)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C7AD048-559F-18FB-8B22-86A74C5FEDA1}"/>
              </a:ext>
            </a:extLst>
          </p:cNvPr>
          <p:cNvSpPr txBox="1"/>
          <p:nvPr/>
        </p:nvSpPr>
        <p:spPr>
          <a:xfrm rot="865601">
            <a:off x="1587874" y="239669"/>
            <a:ext cx="255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数码博主</a:t>
            </a:r>
            <a:r>
              <a:rPr lang="en-US" altLang="zh-CN" sz="1600" dirty="0"/>
              <a:t>(-0.2, 0.9, 0.8)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945934-BD59-5A71-672F-DA09E3E1AC66}"/>
              </a:ext>
            </a:extLst>
          </p:cNvPr>
          <p:cNvSpPr txBox="1"/>
          <p:nvPr/>
        </p:nvSpPr>
        <p:spPr>
          <a:xfrm>
            <a:off x="6489564" y="3016595"/>
            <a:ext cx="219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苹果</a:t>
            </a:r>
            <a:r>
              <a:rPr lang="en-US" altLang="zh-CN" sz="2000" dirty="0"/>
              <a:t>(0.4,0.4,0.0)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CFAEAC-4412-EB51-4F12-B4BC68A75285}"/>
              </a:ext>
            </a:extLst>
          </p:cNvPr>
          <p:cNvSpPr txBox="1"/>
          <p:nvPr/>
        </p:nvSpPr>
        <p:spPr>
          <a:xfrm>
            <a:off x="7732450" y="43730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先前的提示词：苹果值多少钱？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4A0AFE-DA50-CE97-ED9A-836941908A0E}"/>
              </a:ext>
            </a:extLst>
          </p:cNvPr>
          <p:cNvSpPr txBox="1"/>
          <p:nvPr/>
        </p:nvSpPr>
        <p:spPr>
          <a:xfrm>
            <a:off x="7710552" y="44495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改善后的提示词：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22DA41-4A9E-0B03-7CAC-958B090A572A}"/>
              </a:ext>
            </a:extLst>
          </p:cNvPr>
          <p:cNvSpPr txBox="1"/>
          <p:nvPr/>
        </p:nvSpPr>
        <p:spPr>
          <a:xfrm>
            <a:off x="7328529" y="10730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计算 苹果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苹果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数码博主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40F77C9-422F-4C29-F95A-C5A14860C7FD}"/>
              </a:ext>
            </a:extLst>
          </p:cNvPr>
          <p:cNvCxnSpPr>
            <a:cxnSpLocks/>
          </p:cNvCxnSpPr>
          <p:nvPr/>
        </p:nvCxnSpPr>
        <p:spPr>
          <a:xfrm flipH="1" flipV="1">
            <a:off x="3436620" y="792479"/>
            <a:ext cx="2544305" cy="337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515AFDE-ECB9-3148-65C6-F5CC1DC8FAAD}"/>
              </a:ext>
            </a:extLst>
          </p:cNvPr>
          <p:cNvCxnSpPr>
            <a:cxnSpLocks/>
          </p:cNvCxnSpPr>
          <p:nvPr/>
        </p:nvCxnSpPr>
        <p:spPr>
          <a:xfrm flipV="1">
            <a:off x="5959659" y="3543300"/>
            <a:ext cx="278796" cy="598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80A1234-84E9-4870-7DA8-69D7F12B7A19}"/>
              </a:ext>
            </a:extLst>
          </p:cNvPr>
          <p:cNvCxnSpPr>
            <a:cxnSpLocks/>
          </p:cNvCxnSpPr>
          <p:nvPr/>
        </p:nvCxnSpPr>
        <p:spPr>
          <a:xfrm>
            <a:off x="5959659" y="4141442"/>
            <a:ext cx="3367221" cy="2119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EEEF9C7-1B3F-F295-BB08-893CE4042C31}"/>
              </a:ext>
            </a:extLst>
          </p:cNvPr>
          <p:cNvCxnSpPr>
            <a:cxnSpLocks/>
          </p:cNvCxnSpPr>
          <p:nvPr/>
        </p:nvCxnSpPr>
        <p:spPr>
          <a:xfrm flipV="1">
            <a:off x="5964999" y="3543300"/>
            <a:ext cx="278796" cy="598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8C80DF5-0F6E-1090-6D0D-0FDF936AEB0F}"/>
              </a:ext>
            </a:extLst>
          </p:cNvPr>
          <p:cNvCxnSpPr>
            <a:cxnSpLocks/>
          </p:cNvCxnSpPr>
          <p:nvPr/>
        </p:nvCxnSpPr>
        <p:spPr>
          <a:xfrm flipV="1">
            <a:off x="5963734" y="3542901"/>
            <a:ext cx="278796" cy="598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AD40E80-9C5D-1F79-9BA4-7703A9DC2986}"/>
              </a:ext>
            </a:extLst>
          </p:cNvPr>
          <p:cNvCxnSpPr/>
          <p:nvPr/>
        </p:nvCxnSpPr>
        <p:spPr>
          <a:xfrm flipH="1" flipV="1">
            <a:off x="3703320" y="208869"/>
            <a:ext cx="2253128" cy="393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2ED6193-C1B3-EE95-E23B-0AB73A061D96}"/>
              </a:ext>
            </a:extLst>
          </p:cNvPr>
          <p:cNvCxnSpPr/>
          <p:nvPr/>
        </p:nvCxnSpPr>
        <p:spPr>
          <a:xfrm>
            <a:off x="5956448" y="4141442"/>
            <a:ext cx="3675232" cy="1611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D6F67DE-4B69-EAD5-A10C-4FA687A15B0E}"/>
              </a:ext>
            </a:extLst>
          </p:cNvPr>
          <p:cNvSpPr txBox="1"/>
          <p:nvPr/>
        </p:nvSpPr>
        <p:spPr>
          <a:xfrm>
            <a:off x="3734450" y="7037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→苹果</a:t>
            </a:r>
            <a:r>
              <a:rPr lang="en-US" altLang="zh-CN" dirty="0">
                <a:solidFill>
                  <a:schemeClr val="accent6"/>
                </a:solidFill>
              </a:rPr>
              <a:t>(</a:t>
            </a:r>
            <a:r>
              <a:rPr lang="zh-CN" altLang="en-US" dirty="0">
                <a:solidFill>
                  <a:schemeClr val="accent6"/>
                </a:solidFill>
              </a:rPr>
              <a:t>新</a:t>
            </a:r>
            <a:r>
              <a:rPr lang="en-US" altLang="zh-CN" dirty="0">
                <a:solidFill>
                  <a:schemeClr val="accent6"/>
                </a:solidFill>
              </a:rPr>
              <a:t>)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9121AA1-3284-9ED9-96E5-71E96B9AE69A}"/>
              </a:ext>
            </a:extLst>
          </p:cNvPr>
          <p:cNvCxnSpPr>
            <a:cxnSpLocks/>
          </p:cNvCxnSpPr>
          <p:nvPr/>
        </p:nvCxnSpPr>
        <p:spPr>
          <a:xfrm flipH="1" flipV="1">
            <a:off x="2538462" y="960564"/>
            <a:ext cx="3412646" cy="318047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5E96B75-66CA-2EA2-7576-BFAD09487854}"/>
              </a:ext>
            </a:extLst>
          </p:cNvPr>
          <p:cNvCxnSpPr>
            <a:cxnSpLocks/>
          </p:cNvCxnSpPr>
          <p:nvPr/>
        </p:nvCxnSpPr>
        <p:spPr>
          <a:xfrm>
            <a:off x="6010003" y="4141043"/>
            <a:ext cx="4239716" cy="184261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C138BFC-ADB8-524B-074D-E79D9601D09D}"/>
              </a:ext>
            </a:extLst>
          </p:cNvPr>
          <p:cNvSpPr txBox="1"/>
          <p:nvPr/>
        </p:nvSpPr>
        <p:spPr>
          <a:xfrm rot="20558652">
            <a:off x="9193733" y="30237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生物属性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23BFD7F-3822-6957-8FE8-259CF7A98B45}"/>
              </a:ext>
            </a:extLst>
          </p:cNvPr>
          <p:cNvSpPr txBox="1"/>
          <p:nvPr/>
        </p:nvSpPr>
        <p:spPr>
          <a:xfrm rot="1280079">
            <a:off x="2680356" y="285538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科技属性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8A9804-BB27-E3AF-9C4D-8512C6F126BB}"/>
              </a:ext>
            </a:extLst>
          </p:cNvPr>
          <p:cNvSpPr txBox="1"/>
          <p:nvPr/>
        </p:nvSpPr>
        <p:spPr>
          <a:xfrm>
            <a:off x="5215165" y="607813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抽象</a:t>
            </a:r>
            <a:r>
              <a:rPr lang="en-US" altLang="zh-CN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具体属性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6573CD5-725C-1090-C902-8F3A5BFB9388}"/>
              </a:ext>
            </a:extLst>
          </p:cNvPr>
          <p:cNvSpPr txBox="1"/>
          <p:nvPr/>
        </p:nvSpPr>
        <p:spPr>
          <a:xfrm rot="3609875">
            <a:off x="8389247" y="55780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→苹果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新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736140-BD34-63DA-4B46-02B9CEA0A4AD}"/>
              </a:ext>
            </a:extLst>
          </p:cNvPr>
          <p:cNvSpPr txBox="1"/>
          <p:nvPr/>
        </p:nvSpPr>
        <p:spPr>
          <a:xfrm>
            <a:off x="6590835" y="1144336"/>
            <a:ext cx="6396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 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假设你是一位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数码博主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，问：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</a:rPr>
              <a:t>苹果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值多少钱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489421-4129-9B68-5DB1-8576C41C1D14}"/>
              </a:ext>
            </a:extLst>
          </p:cNvPr>
          <p:cNvSpPr txBox="1"/>
          <p:nvPr/>
        </p:nvSpPr>
        <p:spPr>
          <a:xfrm>
            <a:off x="6592912" y="1144832"/>
            <a:ext cx="6396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版本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B.  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假设你是一位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  <a:latin typeface="+mn-ea"/>
              </a:rPr>
              <a:t>农民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问：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FF"/>
                </a:highlight>
                <a:latin typeface="+mn-ea"/>
              </a:rPr>
              <a:t>苹果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值多少钱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?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8455C-E692-C1B6-9A3E-29F84CB22312}"/>
              </a:ext>
            </a:extLst>
          </p:cNvPr>
          <p:cNvSpPr txBox="1"/>
          <p:nvPr/>
        </p:nvSpPr>
        <p:spPr>
          <a:xfrm>
            <a:off x="7328529" y="1075309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计算 苹果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)=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苹果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农民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E19A9F-6CD9-A9B0-0E6D-7BDCA85CE1C3}"/>
              </a:ext>
            </a:extLst>
          </p:cNvPr>
          <p:cNvSpPr txBox="1"/>
          <p:nvPr/>
        </p:nvSpPr>
        <p:spPr>
          <a:xfrm>
            <a:off x="1672110" y="6350568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在目前的上下文，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苹果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变为了一个新的向量（语义）！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345A8E-5BFC-C0C3-B614-0BD0BD594372}"/>
              </a:ext>
            </a:extLst>
          </p:cNvPr>
          <p:cNvSpPr txBox="1"/>
          <p:nvPr/>
        </p:nvSpPr>
        <p:spPr>
          <a:xfrm>
            <a:off x="268184" y="5283249"/>
            <a:ext cx="336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建立三维语义坐标系，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把每个词语都看成一个向量，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每个向量都以原点为起点。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08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-0.20872 -0.4923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43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27878 0.3131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10" grpId="0"/>
      <p:bldP spid="10" grpId="1"/>
      <p:bldP spid="52" grpId="0"/>
      <p:bldP spid="61" grpId="0"/>
      <p:bldP spid="7" grpId="0"/>
      <p:bldP spid="7" grpId="1"/>
      <p:bldP spid="14" grpId="0"/>
      <p:bldP spid="14" grpId="1"/>
      <p:bldP spid="16" grpId="0"/>
      <p:bldP spid="16" grpId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8F5EA-0795-EAA7-E197-619D551D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21F399A-4F4D-3DCB-295C-7B04B8A71EC8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689DA2-DCE1-D652-29BA-884CCF239DB4}"/>
              </a:ext>
            </a:extLst>
          </p:cNvPr>
          <p:cNvSpPr txBox="1"/>
          <p:nvPr/>
        </p:nvSpPr>
        <p:spPr>
          <a:xfrm>
            <a:off x="4012231" y="413676"/>
            <a:ext cx="480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提示词如何影响输出结果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B3BF90-B137-7CCF-C93C-295CA443B3F7}"/>
              </a:ext>
            </a:extLst>
          </p:cNvPr>
          <p:cNvSpPr txBox="1"/>
          <p:nvPr/>
        </p:nvSpPr>
        <p:spPr>
          <a:xfrm>
            <a:off x="267363" y="103932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提示词工程</a:t>
            </a:r>
            <a:r>
              <a:rPr lang="zh-CN" altLang="en-US" sz="2000" dirty="0"/>
              <a:t>的核心，在于通过</a:t>
            </a:r>
            <a:r>
              <a:rPr lang="zh-CN" altLang="en-US" sz="2000" b="1" dirty="0"/>
              <a:t>引入新的语义向量</a:t>
            </a:r>
            <a:r>
              <a:rPr lang="zh-CN" altLang="en-US" sz="2000" dirty="0"/>
              <a:t>，使模型当前状态下的词语发生了</a:t>
            </a:r>
            <a:r>
              <a:rPr lang="zh-CN" altLang="en-US" sz="2000" b="1" dirty="0"/>
              <a:t>语义偏移</a:t>
            </a:r>
            <a:r>
              <a:rPr lang="zh-CN" altLang="en-US" sz="2000" dirty="0"/>
              <a:t>，从而</a:t>
            </a:r>
            <a:r>
              <a:rPr lang="zh-CN" altLang="en-US" sz="2000" b="1" dirty="0"/>
              <a:t>消除词汇固有的语义模糊性 </a:t>
            </a:r>
            <a:r>
              <a:rPr lang="zh-CN" altLang="en-US" sz="2000" dirty="0"/>
              <a:t>，实现对模型输出概率分布的</a:t>
            </a:r>
            <a:r>
              <a:rPr lang="zh-CN" altLang="en-US" sz="2000" b="1" dirty="0"/>
              <a:t>定向引导</a:t>
            </a:r>
            <a:r>
              <a:rPr lang="zh-CN" altLang="en-US" sz="2000" dirty="0"/>
              <a:t>，最终达成任务要求的</a:t>
            </a:r>
            <a:r>
              <a:rPr lang="zh-CN" altLang="en-US" sz="2000" b="1" dirty="0"/>
              <a:t>精准上下文对齐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C0461-98A3-93F4-36BA-A6FE71E0C1C0}"/>
              </a:ext>
            </a:extLst>
          </p:cNvPr>
          <p:cNvSpPr txBox="1"/>
          <p:nvPr/>
        </p:nvSpPr>
        <p:spPr>
          <a:xfrm>
            <a:off x="7367485" y="1039321"/>
            <a:ext cx="4617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  当用户输入提示词时，本质上是在</a:t>
            </a:r>
            <a:r>
              <a:rPr lang="zh-CN" altLang="en-US" b="1" dirty="0">
                <a:effectLst/>
              </a:rPr>
              <a:t>施加一个向量力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  <a:p>
            <a:pPr algn="l"/>
            <a:endParaRPr lang="zh-CN" altLang="en-US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</a:rPr>
              <a:t>  无提示词：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处于空间的随机位置（原点附近），下一步往哪走都可以。</a:t>
            </a:r>
            <a:endParaRPr lang="en-US" altLang="zh-CN" dirty="0">
              <a:effectLst/>
            </a:endParaRPr>
          </a:p>
          <a:p>
            <a:pPr algn="l"/>
            <a:endParaRPr lang="zh-CN" altLang="en-US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 Role</a:t>
            </a:r>
            <a:r>
              <a:rPr lang="zh-CN" altLang="en-US" b="1" dirty="0">
                <a:effectLst/>
              </a:rPr>
              <a:t>（角色设定）的本质：</a:t>
            </a:r>
            <a:endParaRPr lang="zh-CN" alt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当你输入“你是一个物理学家”时，你实际上是在整个语义空间里画了一个圈，把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的“当前状态点”</a:t>
            </a:r>
            <a:r>
              <a:rPr lang="zh-CN" altLang="en-US" b="1" dirty="0">
                <a:effectLst/>
              </a:rPr>
              <a:t>强行拉到了</a:t>
            </a:r>
            <a:r>
              <a:rPr lang="zh-CN" altLang="en-US" dirty="0">
                <a:effectLst/>
              </a:rPr>
              <a:t>“物理学”的区域。</a:t>
            </a:r>
            <a:endParaRPr lang="en-US" altLang="zh-CN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在这个区域里，“波”这个词，大概率接“粒二象性”，极小概率接“光粼粼”。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CC4ACA-14AC-98A3-7F56-D546B41B4DF4}"/>
              </a:ext>
            </a:extLst>
          </p:cNvPr>
          <p:cNvSpPr txBox="1"/>
          <p:nvPr/>
        </p:nvSpPr>
        <p:spPr>
          <a:xfrm>
            <a:off x="3315363" y="5594808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/>
              <a:t>LLM </a:t>
            </a:r>
            <a:r>
              <a:rPr lang="zh-CN" altLang="en-US" dirty="0"/>
              <a:t>本质不是在“思考”，而是在“文字接龙”。它是在根据上下文计算下一个字的概率集合。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/>
              <a:t>             </a:t>
            </a:r>
            <a:r>
              <a:rPr lang="zh-CN" altLang="en-US" sz="2000" b="1" dirty="0"/>
              <a:t>提示词可以改变计算结果的概率分布。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4745FB-A741-72B0-B657-04A02E4F8FB4}"/>
              </a:ext>
            </a:extLst>
          </p:cNvPr>
          <p:cNvSpPr txBox="1"/>
          <p:nvPr/>
        </p:nvSpPr>
        <p:spPr>
          <a:xfrm>
            <a:off x="202010" y="2578597"/>
            <a:ext cx="679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用户输入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提示词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sym typeface="Wingdings" panose="05000000000000000000" pitchFamily="2" charset="2"/>
              </a:rPr>
              <a:t>   </a:t>
            </a:r>
            <a:r>
              <a:rPr lang="zh-CN" altLang="en-US" dirty="0"/>
              <a:t>苹果值多少钱？</a:t>
            </a:r>
            <a:endParaRPr lang="en-US" altLang="zh-CN" dirty="0"/>
          </a:p>
          <a:p>
            <a:r>
              <a:rPr lang="en-US" altLang="zh-CN" dirty="0"/>
              <a:t>                               or </a:t>
            </a:r>
            <a:r>
              <a:rPr lang="zh-CN" altLang="en-US" dirty="0"/>
              <a:t>假设你是一位数码博主，问：苹果值多少钱？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76BBFBF-641C-70CD-7070-2B8E59600179}"/>
              </a:ext>
            </a:extLst>
          </p:cNvPr>
          <p:cNvGraphicFramePr>
            <a:graphicFrameLocks noGrp="1"/>
          </p:cNvGraphicFramePr>
          <p:nvPr/>
        </p:nvGraphicFramePr>
        <p:xfrm>
          <a:off x="287364" y="3728301"/>
          <a:ext cx="64509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4486">
                  <a:extLst>
                    <a:ext uri="{9D8B030D-6E8A-4147-A177-3AD203B41FA5}">
                      <a16:colId xmlns:a16="http://schemas.microsoft.com/office/drawing/2014/main" val="426890320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70781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预测下一个词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概率</a:t>
                      </a:r>
                      <a:r>
                        <a:rPr lang="en-US" altLang="zh-CN" dirty="0"/>
                        <a:t> 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xx</a:t>
                      </a:r>
                      <a:r>
                        <a:rPr lang="zh-CN" altLang="en-US" dirty="0"/>
                        <a:t>亿美元（</a:t>
                      </a:r>
                      <a:r>
                        <a:rPr lang="en-US" altLang="zh-CN" dirty="0"/>
                        <a:t>Apple Inc. </a:t>
                      </a:r>
                      <a:r>
                        <a:rPr lang="zh-CN" altLang="en-US" dirty="0"/>
                        <a:t>的市值）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  </a:t>
                      </a:r>
                      <a:r>
                        <a:rPr lang="zh-CN" altLang="en-US" dirty="0"/>
                        <a:t>→    </a:t>
                      </a:r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24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xx</a:t>
                      </a:r>
                      <a:r>
                        <a:rPr lang="zh-CN" altLang="en-US" dirty="0"/>
                        <a:t>元 （</a:t>
                      </a:r>
                      <a:r>
                        <a:rPr lang="en-US" altLang="zh-CN" dirty="0"/>
                        <a:t>iPhone</a:t>
                      </a:r>
                      <a:r>
                        <a:rPr lang="zh-CN" altLang="en-US" dirty="0"/>
                        <a:t>的售价）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  </a:t>
                      </a:r>
                      <a:r>
                        <a:rPr lang="zh-CN" altLang="en-US" dirty="0"/>
                        <a:t>→    </a:t>
                      </a:r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9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xx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斤（国内水果市场苹果的平均物价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  </a:t>
                      </a:r>
                      <a:r>
                        <a:rPr lang="zh-CN" altLang="en-US" dirty="0"/>
                        <a:t>→    </a:t>
                      </a: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5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3357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E89B0DB-0EAE-C1F6-7599-FBC230355644}"/>
              </a:ext>
            </a:extLst>
          </p:cNvPr>
          <p:cNvSpPr txBox="1"/>
          <p:nvPr/>
        </p:nvSpPr>
        <p:spPr>
          <a:xfrm>
            <a:off x="202010" y="327760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语言模型输出</a:t>
            </a:r>
            <a:r>
              <a:rPr lang="zh-CN" altLang="en-US" dirty="0"/>
              <a:t>：苹果值</a:t>
            </a:r>
            <a:r>
              <a:rPr lang="en-US" altLang="zh-CN" dirty="0"/>
              <a:t>_____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254657-C414-6A87-530C-55449B46684E}"/>
              </a:ext>
            </a:extLst>
          </p:cNvPr>
          <p:cNvCxnSpPr>
            <a:cxnSpLocks/>
          </p:cNvCxnSpPr>
          <p:nvPr/>
        </p:nvCxnSpPr>
        <p:spPr>
          <a:xfrm>
            <a:off x="7155545" y="1089259"/>
            <a:ext cx="24456" cy="44605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18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124D-93B3-CDC0-5B80-5CE92FC6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259BFDA-CED1-2BB8-92BF-4E43B5A6064D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71F979-8CBE-4361-7D8D-64C2211261DD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3FABB2-BF22-625A-56F6-78D3B21340BD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DB14C8-EBF6-3411-5C2F-EEB7ED718E96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ED0A3A-E991-A442-89FC-30017B34459E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A53F5D-CA46-3883-E91D-DF233E173BB8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0D76BE-F0CF-6473-9A01-BAB924F62D4D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CA3CD8-EBDC-1998-8FBD-01EC81DE5DE8}"/>
              </a:ext>
            </a:extLst>
          </p:cNvPr>
          <p:cNvSpPr txBox="1"/>
          <p:nvPr/>
        </p:nvSpPr>
        <p:spPr>
          <a:xfrm>
            <a:off x="7784390" y="1360579"/>
            <a:ext cx="370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←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与第一点也有联系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04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7" grpId="0"/>
      <p:bldP spid="21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CBF39-B800-4588-2BD7-5BDEF4068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41C18FD-BE13-D5A8-E629-CE460D5FE340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DCC5C0-14C0-465B-9D66-28C6794FC077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7C733F-23C5-22E6-29E5-9655C1503F45}"/>
              </a:ext>
            </a:extLst>
          </p:cNvPr>
          <p:cNvSpPr txBox="1"/>
          <p:nvPr/>
        </p:nvSpPr>
        <p:spPr>
          <a:xfrm>
            <a:off x="1010341" y="1360579"/>
            <a:ext cx="5870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1DECE5-9877-E39A-BEA4-7A5E22012540}"/>
              </a:ext>
            </a:extLst>
          </p:cNvPr>
          <p:cNvSpPr txBox="1"/>
          <p:nvPr/>
        </p:nvSpPr>
        <p:spPr>
          <a:xfrm>
            <a:off x="1010341" y="2340826"/>
            <a:ext cx="811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9D4FE-B1B4-58C8-F57E-BAE39FDF786C}"/>
              </a:ext>
            </a:extLst>
          </p:cNvPr>
          <p:cNvSpPr txBox="1"/>
          <p:nvPr/>
        </p:nvSpPr>
        <p:spPr>
          <a:xfrm>
            <a:off x="1010340" y="3386314"/>
            <a:ext cx="109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AD1C7B-1288-C76B-B387-AAD3947FF40E}"/>
              </a:ext>
            </a:extLst>
          </p:cNvPr>
          <p:cNvSpPr txBox="1"/>
          <p:nvPr/>
        </p:nvSpPr>
        <p:spPr>
          <a:xfrm>
            <a:off x="1010341" y="4431803"/>
            <a:ext cx="6350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FC181-BA0C-4288-CC4F-7081A3BBDA18}"/>
              </a:ext>
            </a:extLst>
          </p:cNvPr>
          <p:cNvSpPr txBox="1"/>
          <p:nvPr/>
        </p:nvSpPr>
        <p:spPr>
          <a:xfrm>
            <a:off x="1010341" y="5477291"/>
            <a:ext cx="9337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874D6E-E05D-1155-A5A4-55D9210C7DF2}"/>
              </a:ext>
            </a:extLst>
          </p:cNvPr>
          <p:cNvSpPr txBox="1"/>
          <p:nvPr/>
        </p:nvSpPr>
        <p:spPr>
          <a:xfrm>
            <a:off x="6842760" y="1248701"/>
            <a:ext cx="527261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与第一个作用的联系：没有改变模型本身训练得到的参数权重</a:t>
            </a:r>
            <a:r>
              <a:rPr lang="en-US" altLang="zh-CN" sz="2000" dirty="0"/>
              <a:t>(</a:t>
            </a:r>
            <a:r>
              <a:rPr lang="zh-CN" altLang="en-US" sz="2000" dirty="0"/>
              <a:t>语义值</a:t>
            </a:r>
            <a:r>
              <a:rPr lang="en-US" altLang="zh-CN" sz="2000" dirty="0"/>
              <a:t>)</a:t>
            </a:r>
            <a:r>
              <a:rPr lang="zh-CN" altLang="en-US" sz="2000" dirty="0"/>
              <a:t>，却做到了调整输出</a:t>
            </a:r>
            <a:endParaRPr lang="en-US" altLang="zh-CN" sz="2000" dirty="0"/>
          </a:p>
          <a:p>
            <a:r>
              <a:rPr lang="zh-CN" altLang="en-US" sz="2000" b="1" dirty="0"/>
              <a:t>                一种临时的参数训练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695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4EB6367-7263-3B3D-5C4A-9BA7A63CB364}"/>
              </a:ext>
            </a:extLst>
          </p:cNvPr>
          <p:cNvSpPr txBox="1"/>
          <p:nvPr/>
        </p:nvSpPr>
        <p:spPr>
          <a:xfrm>
            <a:off x="1901190" y="5020450"/>
            <a:ext cx="8511540" cy="1767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提示词就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像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一种临时的微型训练、现场编程。我们</a:t>
            </a:r>
            <a:r>
              <a:rPr lang="zh-CN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没有修改模型的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参数</a:t>
            </a:r>
            <a:r>
              <a:rPr lang="zh-CN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权重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但通过在上下文中提供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指向性信息、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示例、格式和逻辑步骤，</a:t>
            </a:r>
            <a:r>
              <a:rPr lang="zh-CN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临时改变了模型的行为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，这就像在为模型编写了一段只在本次会话中生效的临时代码。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03C44B7-B595-2124-4EEE-8CA8C88EFE92}"/>
              </a:ext>
            </a:extLst>
          </p:cNvPr>
          <p:cNvGraphicFramePr>
            <a:graphicFrameLocks noGrp="1"/>
          </p:cNvGraphicFramePr>
          <p:nvPr/>
        </p:nvGraphicFramePr>
        <p:xfrm>
          <a:off x="5082540" y="2787082"/>
          <a:ext cx="64509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4486">
                  <a:extLst>
                    <a:ext uri="{9D8B030D-6E8A-4147-A177-3AD203B41FA5}">
                      <a16:colId xmlns:a16="http://schemas.microsoft.com/office/drawing/2014/main" val="426890320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70781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预测下一个词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概率</a:t>
                      </a:r>
                      <a:r>
                        <a:rPr lang="en-US" altLang="zh-CN" dirty="0"/>
                        <a:t> 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xx</a:t>
                      </a:r>
                      <a:r>
                        <a:rPr lang="zh-CN" altLang="en-US" dirty="0"/>
                        <a:t>亿美元（</a:t>
                      </a:r>
                      <a:r>
                        <a:rPr lang="en-US" altLang="zh-CN" dirty="0"/>
                        <a:t>Apple Inc. </a:t>
                      </a:r>
                      <a:r>
                        <a:rPr lang="zh-CN" altLang="en-US" dirty="0"/>
                        <a:t>的市值）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  </a:t>
                      </a:r>
                      <a:r>
                        <a:rPr lang="zh-CN" altLang="en-US" dirty="0"/>
                        <a:t>→    </a:t>
                      </a:r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24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xx</a:t>
                      </a:r>
                      <a:r>
                        <a:rPr lang="zh-CN" altLang="en-US" dirty="0"/>
                        <a:t>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斤（国内水果市场苹果的平均物价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  </a:t>
                      </a:r>
                      <a:r>
                        <a:rPr lang="zh-CN" altLang="en-US" dirty="0"/>
                        <a:t>→    </a:t>
                      </a:r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5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33579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B9FDD91-1324-8D5A-A745-FC1A5F060CCD}"/>
              </a:ext>
            </a:extLst>
          </p:cNvPr>
          <p:cNvGraphicFramePr>
            <a:graphicFrameLocks noGrp="1"/>
          </p:cNvGraphicFramePr>
          <p:nvPr/>
        </p:nvGraphicFramePr>
        <p:xfrm>
          <a:off x="1088722" y="2787082"/>
          <a:ext cx="3402404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1854">
                  <a:extLst>
                    <a:ext uri="{9D8B030D-6E8A-4147-A177-3AD203B41FA5}">
                      <a16:colId xmlns:a16="http://schemas.microsoft.com/office/drawing/2014/main" val="1156723174"/>
                    </a:ext>
                  </a:extLst>
                </a:gridCol>
                <a:gridCol w="2010550">
                  <a:extLst>
                    <a:ext uri="{9D8B030D-6E8A-4147-A177-3AD203B41FA5}">
                      <a16:colId xmlns:a16="http://schemas.microsoft.com/office/drawing/2014/main" val="1591870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苹果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( 0.4,  0.4,   0.0)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498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农民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( 0.5,  -0.9, -0.5)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19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科技公司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(-0.5,  0.9,   0.8)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19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数码博主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(-0.2,  0.9,   0.8)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51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水果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( 0.9,  -0.8, -0.5)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158361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4C4D3A2-94FF-D0FE-DBC7-87A2572EE0C6}"/>
              </a:ext>
            </a:extLst>
          </p:cNvPr>
          <p:cNvSpPr txBox="1"/>
          <p:nvPr/>
        </p:nvSpPr>
        <p:spPr>
          <a:xfrm>
            <a:off x="1533006" y="2154288"/>
            <a:ext cx="2711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参数权重</a:t>
            </a:r>
            <a:r>
              <a:rPr lang="en-US" altLang="zh-CN" sz="2000" dirty="0"/>
              <a:t>(</a:t>
            </a:r>
            <a:r>
              <a:rPr lang="zh-CN" altLang="en-US" sz="2000" dirty="0"/>
              <a:t>语义值</a:t>
            </a:r>
            <a:r>
              <a:rPr lang="en-US" altLang="zh-CN" sz="2000" dirty="0"/>
              <a:t>)   </a:t>
            </a:r>
            <a:r>
              <a:rPr lang="zh-CN" altLang="en-US" sz="2800" b="1" dirty="0"/>
              <a:t>↓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269E32-5252-F40D-1DF0-51BAB2A6DC4C}"/>
              </a:ext>
            </a:extLst>
          </p:cNvPr>
          <p:cNvSpPr txBox="1"/>
          <p:nvPr/>
        </p:nvSpPr>
        <p:spPr>
          <a:xfrm>
            <a:off x="1010341" y="758599"/>
            <a:ext cx="5870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BB26FEE-0DF1-C763-CE5B-B940BBA321C4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D82DDF-0B9A-D68F-E492-9D70D2B48BE7}"/>
              </a:ext>
            </a:extLst>
          </p:cNvPr>
          <p:cNvSpPr txBox="1"/>
          <p:nvPr/>
        </p:nvSpPr>
        <p:spPr>
          <a:xfrm>
            <a:off x="6260887" y="1523995"/>
            <a:ext cx="527261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/>
              <a:t>与第一个作用的联系：没有改变模型本身训练得到的参数权重</a:t>
            </a:r>
            <a:r>
              <a:rPr lang="en-US" altLang="zh-CN" sz="2000" dirty="0"/>
              <a:t>(</a:t>
            </a:r>
            <a:r>
              <a:rPr lang="zh-CN" altLang="en-US" sz="2000" dirty="0"/>
              <a:t>语义值</a:t>
            </a:r>
            <a:r>
              <a:rPr lang="en-US" altLang="zh-CN" sz="2000" dirty="0"/>
              <a:t>)</a:t>
            </a:r>
            <a:r>
              <a:rPr lang="zh-CN" altLang="en-US" sz="2000" dirty="0"/>
              <a:t>，却做到了调整输出</a:t>
            </a:r>
            <a:endParaRPr lang="en-US" altLang="zh-CN" sz="2000" dirty="0"/>
          </a:p>
          <a:p>
            <a:r>
              <a:rPr lang="zh-CN" altLang="en-US" sz="2000" b="1" dirty="0"/>
              <a:t>                一种临时的参数训练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8177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9E046-CA88-3A77-B43E-0C313755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DDFDDA-C8F0-7C80-8F52-A56614D59834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2A6D3-294F-E656-3FF4-AE34133F4F24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E060F9-01F3-06C6-9EB2-93CD30B9257B}"/>
              </a:ext>
            </a:extLst>
          </p:cNvPr>
          <p:cNvSpPr txBox="1"/>
          <p:nvPr/>
        </p:nvSpPr>
        <p:spPr>
          <a:xfrm>
            <a:off x="1010341" y="1360579"/>
            <a:ext cx="5870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B5DA4B-BE73-17A7-725D-6A9D319D452A}"/>
              </a:ext>
            </a:extLst>
          </p:cNvPr>
          <p:cNvSpPr txBox="1"/>
          <p:nvPr/>
        </p:nvSpPr>
        <p:spPr>
          <a:xfrm>
            <a:off x="1010341" y="2340826"/>
            <a:ext cx="811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50DFEC-AC71-EECC-DE27-AE25EFCE1A15}"/>
              </a:ext>
            </a:extLst>
          </p:cNvPr>
          <p:cNvSpPr txBox="1"/>
          <p:nvPr/>
        </p:nvSpPr>
        <p:spPr>
          <a:xfrm>
            <a:off x="1010340" y="3386314"/>
            <a:ext cx="109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3EF35C-960B-23A6-8EBB-8E9927DAA6AC}"/>
              </a:ext>
            </a:extLst>
          </p:cNvPr>
          <p:cNvSpPr txBox="1"/>
          <p:nvPr/>
        </p:nvSpPr>
        <p:spPr>
          <a:xfrm>
            <a:off x="1010341" y="4431803"/>
            <a:ext cx="6350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A5279B-341B-17B7-42F0-1160AE58BD29}"/>
              </a:ext>
            </a:extLst>
          </p:cNvPr>
          <p:cNvSpPr txBox="1"/>
          <p:nvPr/>
        </p:nvSpPr>
        <p:spPr>
          <a:xfrm>
            <a:off x="1010341" y="5477291"/>
            <a:ext cx="9337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4EC74A0B-DEED-D655-1382-F232EB65CCD7}"/>
              </a:ext>
            </a:extLst>
          </p:cNvPr>
          <p:cNvSpPr/>
          <p:nvPr/>
        </p:nvSpPr>
        <p:spPr>
          <a:xfrm>
            <a:off x="514773" y="1602605"/>
            <a:ext cx="434607" cy="1150392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828C6AF8-69E2-F2E8-674B-B2722FB3164F}"/>
              </a:ext>
            </a:extLst>
          </p:cNvPr>
          <p:cNvSpPr/>
          <p:nvPr/>
        </p:nvSpPr>
        <p:spPr>
          <a:xfrm>
            <a:off x="514772" y="3680316"/>
            <a:ext cx="434607" cy="2085475"/>
          </a:xfrm>
          <a:prstGeom prst="leftBrace">
            <a:avLst>
              <a:gd name="adj1" fmla="val 8333"/>
              <a:gd name="adj2" fmla="val 4772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BAC58D-FAFE-EDB1-D0F4-96E83B5042CD}"/>
              </a:ext>
            </a:extLst>
          </p:cNvPr>
          <p:cNvGrpSpPr/>
          <p:nvPr/>
        </p:nvGrpSpPr>
        <p:grpSpPr>
          <a:xfrm>
            <a:off x="6096000" y="3947054"/>
            <a:ext cx="5760720" cy="1492717"/>
            <a:chOff x="6475172" y="3919332"/>
            <a:chExt cx="5760720" cy="1492717"/>
          </a:xfrm>
        </p:grpSpPr>
        <p:sp>
          <p:nvSpPr>
            <p:cNvPr id="15" name="1">
              <a:extLst>
                <a:ext uri="{FF2B5EF4-FFF2-40B4-BE49-F238E27FC236}">
                  <a16:creationId xmlns:a16="http://schemas.microsoft.com/office/drawing/2014/main" id="{5C3E0AAC-C033-B81D-C226-BDB7BAB48575}"/>
                </a:ext>
              </a:extLst>
            </p:cNvPr>
            <p:cNvSpPr txBox="1"/>
            <p:nvPr/>
          </p:nvSpPr>
          <p:spPr>
            <a:xfrm>
              <a:off x="6475172" y="3919332"/>
              <a:ext cx="209276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altLang="zh-CN" sz="3200" b="1" i="0" dirty="0">
                  <a:solidFill>
                    <a:schemeClr val="accent2">
                      <a:alpha val="50000"/>
                    </a:schemeClr>
                  </a:solidFill>
                  <a:effectLst/>
                  <a:latin typeface="+mn-ea"/>
                </a:rPr>
                <a:t>WHY?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0D32C1-95E9-61D3-F0F2-333637731051}"/>
                </a:ext>
              </a:extLst>
            </p:cNvPr>
            <p:cNvSpPr txBox="1"/>
            <p:nvPr/>
          </p:nvSpPr>
          <p:spPr>
            <a:xfrm>
              <a:off x="8218592" y="4211720"/>
              <a:ext cx="40173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现在成熟的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LLM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产品十分“智能”，擅长听懂人话，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为什么还要学习提示词工程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99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1" grpId="0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6D8DF-8317-DC80-FE2A-FECB8CB9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125283DD-B76C-E083-8092-40D61C28B8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51395" y="552450"/>
            <a:ext cx="27095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effectLst/>
                <a:latin typeface="Noto Sans S Chinese Light" panose="020B0300000000000000" charset="-122"/>
                <a:ea typeface="Noto Sans S Chinese Light" panose="020B0300000000000000" charset="-122"/>
              </a:rPr>
              <a:t>CONTENTS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08EE39-3015-4BF9-FBE8-BB6FB95EE5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944995" y="1432015"/>
            <a:ext cx="4398010" cy="944880"/>
            <a:chOff x="10937" y="2630"/>
            <a:chExt cx="6926" cy="1488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2CF2B34-95AF-D475-F392-166409D1E5EE}"/>
                </a:ext>
              </a:extLst>
            </p:cNvPr>
            <p:cNvCxnSpPr/>
            <p:nvPr>
              <p:custDataLst>
                <p:tags r:id="rId23"/>
              </p:custDataLst>
            </p:nvPr>
          </p:nvCxnSpPr>
          <p:spPr>
            <a:xfrm>
              <a:off x="12121" y="2878"/>
              <a:ext cx="0" cy="1240"/>
            </a:xfrm>
            <a:prstGeom prst="line">
              <a:avLst/>
            </a:prstGeom>
            <a:ln w="698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3F036BC-4BBD-E67A-CE7D-7C1A62FD18A1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>
              <a:off x="10937" y="2630"/>
              <a:ext cx="6926" cy="1349"/>
              <a:chOff x="10937" y="2630"/>
              <a:chExt cx="6926" cy="1349"/>
            </a:xfrm>
          </p:grpSpPr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AF45C06-6691-4658-EFE7-AD511165527B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453" y="2630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45720" rIns="91440" bIns="0" anchor="b"/>
              <a:lstStyle/>
              <a:p>
                <a:pPr marL="0" lvl="0" indent="-285750" algn="l" font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en-US" altLang="zh-CN" sz="12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</a:rPr>
                  <a:t>Part-1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F287F13E-0E18-B671-9E87-5CA1A58D691F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2453" y="3340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0" rIns="91440" bIns="4572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20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  <a:sym typeface="Arial" panose="020B0604020202090204" pitchFamily="34" charset="0"/>
                  </a:rPr>
                  <a:t>LLM</a:t>
                </a:r>
                <a:r>
                  <a:rPr lang="zh-CN" altLang="en-US" sz="20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  <a:sym typeface="Arial" panose="020B0604020202090204" pitchFamily="34" charset="0"/>
                  </a:rPr>
                  <a:t>前置介绍</a:t>
                </a:r>
                <a:endParaRPr lang="en-US" altLang="zh-CN" sz="2000" b="1" spc="200" dirty="0">
                  <a:solidFill>
                    <a:schemeClr val="dk1">
                      <a:lumMod val="85000"/>
                      <a:lumOff val="15000"/>
                    </a:schemeClr>
                  </a:solidFill>
                  <a:uFillTx/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FBBB824-F0A7-1B52-947B-ABCFDAFD676F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0937" y="2967"/>
                <a:ext cx="1120" cy="82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800" b="1" spc="3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Arial" panose="020B0604020202090204" pitchFamily="34" charset="0"/>
                    <a:ea typeface="微软雅黑" charset="-122"/>
                    <a:cs typeface="+mj-lt"/>
                    <a:sym typeface="Arial" panose="020B060402020209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DD3813-745F-711B-ACF5-F027386CD54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944995" y="2617704"/>
            <a:ext cx="4398010" cy="944880"/>
            <a:chOff x="10937" y="4541"/>
            <a:chExt cx="6926" cy="148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5B12CE6-C07C-A72E-6253-94583770A401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10937" y="4541"/>
              <a:ext cx="6926" cy="1488"/>
              <a:chOff x="10937" y="4541"/>
              <a:chExt cx="6926" cy="1488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7E2078F-2B11-FCB8-AD4A-AD11F33731E5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0937" y="4998"/>
                <a:ext cx="1120" cy="82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800" b="1" spc="3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Arial" panose="020B0604020202090204" pitchFamily="34" charset="0"/>
                    <a:ea typeface="微软雅黑" charset="-122"/>
                    <a:cs typeface="+mj-lt"/>
                    <a:sym typeface="Arial" panose="020B0604020202090204" pitchFamily="34" charset="0"/>
                  </a:rPr>
                  <a:t>02</a:t>
                </a:r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2BC4DA5-0902-1041-5DC2-11856E880DF8}"/>
                  </a:ext>
                </a:extLst>
              </p:cNvPr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2121" y="4789"/>
                <a:ext cx="0" cy="1240"/>
              </a:xfrm>
              <a:prstGeom prst="line">
                <a:avLst/>
              </a:prstGeom>
              <a:ln w="698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8747196-F5B2-7117-ED5A-4609ACF7F04E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2453" y="4541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45720" rIns="91440" bIns="0" anchor="b"/>
              <a:lstStyle/>
              <a:p>
                <a:pPr marL="0" lvl="0" indent="-285750" algn="l" font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en-US" altLang="zh-CN" sz="1200" b="1" spc="20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</a:rPr>
                  <a:t>Part-2</a:t>
                </a:r>
              </a:p>
            </p:txBody>
          </p:sp>
        </p:grp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80C62A3-0AF2-110B-1A71-A8BBD1F68B48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2453" y="5252"/>
              <a:ext cx="5410" cy="639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提示词工程的作用</a:t>
              </a:r>
              <a:endParaRPr lang="en-US" altLang="zh-CN" sz="20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241EFFF-F8CD-1286-AD50-B48B3D62A036}"/>
              </a:ext>
            </a:extLst>
          </p:cNvPr>
          <p:cNvSpPr/>
          <p:nvPr/>
        </p:nvSpPr>
        <p:spPr>
          <a:xfrm>
            <a:off x="17780" y="3810"/>
            <a:ext cx="1925955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F30FF5-C7B6-D0F3-B40F-5EB2A278AD2A}"/>
              </a:ext>
            </a:extLst>
          </p:cNvPr>
          <p:cNvSpPr/>
          <p:nvPr/>
        </p:nvSpPr>
        <p:spPr>
          <a:xfrm>
            <a:off x="1106805" y="2276475"/>
            <a:ext cx="2770505" cy="256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F5B12ADE-6D02-2332-B21F-94C2260746F5}"/>
              </a:ext>
            </a:extLst>
          </p:cNvPr>
          <p:cNvSpPr/>
          <p:nvPr/>
        </p:nvSpPr>
        <p:spPr>
          <a:xfrm>
            <a:off x="357039" y="5056584"/>
            <a:ext cx="5387634" cy="1435507"/>
          </a:xfrm>
          <a:custGeom>
            <a:avLst/>
            <a:gdLst>
              <a:gd name="connsiteX0" fmla="*/ 2970137 w 5387634"/>
              <a:gd name="connsiteY0" fmla="*/ 1204072 h 1435507"/>
              <a:gd name="connsiteX1" fmla="*/ 2928090 w 5387634"/>
              <a:gd name="connsiteY1" fmla="*/ 1211123 h 1435507"/>
              <a:gd name="connsiteX2" fmla="*/ 2915349 w 5387634"/>
              <a:gd name="connsiteY2" fmla="*/ 1240428 h 1435507"/>
              <a:gd name="connsiteX3" fmla="*/ 2925372 w 5387634"/>
              <a:gd name="connsiteY3" fmla="*/ 1265147 h 1435507"/>
              <a:gd name="connsiteX4" fmla="*/ 2958245 w 5387634"/>
              <a:gd name="connsiteY4" fmla="*/ 1272197 h 1435507"/>
              <a:gd name="connsiteX5" fmla="*/ 3004370 w 5387634"/>
              <a:gd name="connsiteY5" fmla="*/ 1262683 h 1435507"/>
              <a:gd name="connsiteX6" fmla="*/ 3030872 w 5387634"/>
              <a:gd name="connsiteY6" fmla="*/ 1238050 h 1435507"/>
              <a:gd name="connsiteX7" fmla="*/ 3030872 w 5387634"/>
              <a:gd name="connsiteY7" fmla="*/ 1204072 h 1435507"/>
              <a:gd name="connsiteX8" fmla="*/ 1618770 w 5387634"/>
              <a:gd name="connsiteY8" fmla="*/ 1164828 h 1435507"/>
              <a:gd name="connsiteX9" fmla="*/ 1618770 w 5387634"/>
              <a:gd name="connsiteY9" fmla="*/ 1260305 h 1435507"/>
              <a:gd name="connsiteX10" fmla="*/ 1656740 w 5387634"/>
              <a:gd name="connsiteY10" fmla="*/ 1260730 h 1435507"/>
              <a:gd name="connsiteX11" fmla="*/ 1692841 w 5387634"/>
              <a:gd name="connsiteY11" fmla="*/ 1258521 h 1435507"/>
              <a:gd name="connsiteX12" fmla="*/ 1715946 w 5387634"/>
              <a:gd name="connsiteY12" fmla="*/ 1251216 h 1435507"/>
              <a:gd name="connsiteX13" fmla="*/ 1728093 w 5387634"/>
              <a:gd name="connsiteY13" fmla="*/ 1236861 h 1435507"/>
              <a:gd name="connsiteX14" fmla="*/ 1731660 w 5387634"/>
              <a:gd name="connsiteY14" fmla="*/ 1212991 h 1435507"/>
              <a:gd name="connsiteX15" fmla="*/ 1728093 w 5387634"/>
              <a:gd name="connsiteY15" fmla="*/ 1190736 h 1435507"/>
              <a:gd name="connsiteX16" fmla="*/ 1716201 w 5387634"/>
              <a:gd name="connsiteY16" fmla="*/ 1175786 h 1435507"/>
              <a:gd name="connsiteX17" fmla="*/ 1693096 w 5387634"/>
              <a:gd name="connsiteY17" fmla="*/ 1167292 h 1435507"/>
              <a:gd name="connsiteX18" fmla="*/ 1656740 w 5387634"/>
              <a:gd name="connsiteY18" fmla="*/ 1164828 h 1435507"/>
              <a:gd name="connsiteX19" fmla="*/ 2009595 w 5387634"/>
              <a:gd name="connsiteY19" fmla="*/ 1087700 h 1435507"/>
              <a:gd name="connsiteX20" fmla="*/ 1979440 w 5387634"/>
              <a:gd name="connsiteY20" fmla="*/ 1092372 h 1435507"/>
              <a:gd name="connsiteX21" fmla="*/ 1959904 w 5387634"/>
              <a:gd name="connsiteY21" fmla="*/ 1107831 h 1435507"/>
              <a:gd name="connsiteX22" fmla="*/ 1949625 w 5387634"/>
              <a:gd name="connsiteY22" fmla="*/ 1136542 h 1435507"/>
              <a:gd name="connsiteX23" fmla="*/ 1946652 w 5387634"/>
              <a:gd name="connsiteY23" fmla="*/ 1181052 h 1435507"/>
              <a:gd name="connsiteX24" fmla="*/ 1949880 w 5387634"/>
              <a:gd name="connsiteY24" fmla="*/ 1225478 h 1435507"/>
              <a:gd name="connsiteX25" fmla="*/ 1960498 w 5387634"/>
              <a:gd name="connsiteY25" fmla="*/ 1254019 h 1435507"/>
              <a:gd name="connsiteX26" fmla="*/ 1979695 w 5387634"/>
              <a:gd name="connsiteY26" fmla="*/ 1268884 h 1435507"/>
              <a:gd name="connsiteX27" fmla="*/ 2009595 w 5387634"/>
              <a:gd name="connsiteY27" fmla="*/ 1272706 h 1435507"/>
              <a:gd name="connsiteX28" fmla="*/ 2009595 w 5387634"/>
              <a:gd name="connsiteY28" fmla="*/ 1273216 h 1435507"/>
              <a:gd name="connsiteX29" fmla="*/ 2039666 w 5387634"/>
              <a:gd name="connsiteY29" fmla="*/ 1268884 h 1435507"/>
              <a:gd name="connsiteX30" fmla="*/ 2059203 w 5387634"/>
              <a:gd name="connsiteY30" fmla="*/ 1254019 h 1435507"/>
              <a:gd name="connsiteX31" fmla="*/ 2069481 w 5387634"/>
              <a:gd name="connsiteY31" fmla="*/ 1225478 h 1435507"/>
              <a:gd name="connsiteX32" fmla="*/ 2072454 w 5387634"/>
              <a:gd name="connsiteY32" fmla="*/ 1181052 h 1435507"/>
              <a:gd name="connsiteX33" fmla="*/ 2069226 w 5387634"/>
              <a:gd name="connsiteY33" fmla="*/ 1136542 h 1435507"/>
              <a:gd name="connsiteX34" fmla="*/ 2058608 w 5387634"/>
              <a:gd name="connsiteY34" fmla="*/ 1107831 h 1435507"/>
              <a:gd name="connsiteX35" fmla="*/ 2039411 w 5387634"/>
              <a:gd name="connsiteY35" fmla="*/ 1092372 h 1435507"/>
              <a:gd name="connsiteX36" fmla="*/ 2009595 w 5387634"/>
              <a:gd name="connsiteY36" fmla="*/ 1087700 h 1435507"/>
              <a:gd name="connsiteX37" fmla="*/ 5216557 w 5387634"/>
              <a:gd name="connsiteY37" fmla="*/ 1087190 h 1435507"/>
              <a:gd name="connsiteX38" fmla="*/ 5183429 w 5387634"/>
              <a:gd name="connsiteY38" fmla="*/ 1093476 h 1435507"/>
              <a:gd name="connsiteX39" fmla="*/ 5162618 w 5387634"/>
              <a:gd name="connsiteY39" fmla="*/ 1111654 h 1435507"/>
              <a:gd name="connsiteX40" fmla="*/ 5151745 w 5387634"/>
              <a:gd name="connsiteY40" fmla="*/ 1140959 h 1435507"/>
              <a:gd name="connsiteX41" fmla="*/ 5148772 w 5387634"/>
              <a:gd name="connsiteY41" fmla="*/ 1180543 h 1435507"/>
              <a:gd name="connsiteX42" fmla="*/ 5151745 w 5387634"/>
              <a:gd name="connsiteY42" fmla="*/ 1218767 h 1435507"/>
              <a:gd name="connsiteX43" fmla="*/ 5162618 w 5387634"/>
              <a:gd name="connsiteY43" fmla="*/ 1247818 h 1435507"/>
              <a:gd name="connsiteX44" fmla="*/ 5183429 w 5387634"/>
              <a:gd name="connsiteY44" fmla="*/ 1266251 h 1435507"/>
              <a:gd name="connsiteX45" fmla="*/ 5216302 w 5387634"/>
              <a:gd name="connsiteY45" fmla="*/ 1272707 h 1435507"/>
              <a:gd name="connsiteX46" fmla="*/ 5248580 w 5387634"/>
              <a:gd name="connsiteY46" fmla="*/ 1265401 h 1435507"/>
              <a:gd name="connsiteX47" fmla="*/ 5267268 w 5387634"/>
              <a:gd name="connsiteY47" fmla="*/ 1245610 h 1435507"/>
              <a:gd name="connsiteX48" fmla="*/ 5275763 w 5387634"/>
              <a:gd name="connsiteY48" fmla="*/ 1216304 h 1435507"/>
              <a:gd name="connsiteX49" fmla="*/ 5277632 w 5387634"/>
              <a:gd name="connsiteY49" fmla="*/ 1180543 h 1435507"/>
              <a:gd name="connsiteX50" fmla="*/ 5275508 w 5387634"/>
              <a:gd name="connsiteY50" fmla="*/ 1143338 h 1435507"/>
              <a:gd name="connsiteX51" fmla="*/ 5267014 w 5387634"/>
              <a:gd name="connsiteY51" fmla="*/ 1113778 h 1435507"/>
              <a:gd name="connsiteX52" fmla="*/ 5248580 w 5387634"/>
              <a:gd name="connsiteY52" fmla="*/ 1094325 h 1435507"/>
              <a:gd name="connsiteX53" fmla="*/ 5216557 w 5387634"/>
              <a:gd name="connsiteY53" fmla="*/ 1087190 h 1435507"/>
              <a:gd name="connsiteX54" fmla="*/ 4733907 w 5387634"/>
              <a:gd name="connsiteY54" fmla="*/ 1034101 h 1435507"/>
              <a:gd name="connsiteX55" fmla="*/ 4812565 w 5387634"/>
              <a:gd name="connsiteY55" fmla="*/ 1034101 h 1435507"/>
              <a:gd name="connsiteX56" fmla="*/ 4812565 w 5387634"/>
              <a:gd name="connsiteY56" fmla="*/ 1213756 h 1435507"/>
              <a:gd name="connsiteX57" fmla="*/ 4822079 w 5387634"/>
              <a:gd name="connsiteY57" fmla="*/ 1255548 h 1435507"/>
              <a:gd name="connsiteX58" fmla="*/ 4860304 w 5387634"/>
              <a:gd name="connsiteY58" fmla="*/ 1268545 h 1435507"/>
              <a:gd name="connsiteX59" fmla="*/ 4898528 w 5387634"/>
              <a:gd name="connsiteY59" fmla="*/ 1259626 h 1435507"/>
              <a:gd name="connsiteX60" fmla="*/ 4921038 w 5387634"/>
              <a:gd name="connsiteY60" fmla="*/ 1227857 h 1435507"/>
              <a:gd name="connsiteX61" fmla="*/ 4921038 w 5387634"/>
              <a:gd name="connsiteY61" fmla="*/ 1034101 h 1435507"/>
              <a:gd name="connsiteX62" fmla="*/ 4999356 w 5387634"/>
              <a:gd name="connsiteY62" fmla="*/ 1034101 h 1435507"/>
              <a:gd name="connsiteX63" fmla="*/ 4999356 w 5387634"/>
              <a:gd name="connsiteY63" fmla="*/ 1326986 h 1435507"/>
              <a:gd name="connsiteX64" fmla="*/ 4928259 w 5387634"/>
              <a:gd name="connsiteY64" fmla="*/ 1326986 h 1435507"/>
              <a:gd name="connsiteX65" fmla="*/ 4922312 w 5387634"/>
              <a:gd name="connsiteY65" fmla="*/ 1291734 h 1435507"/>
              <a:gd name="connsiteX66" fmla="*/ 4887316 w 5387634"/>
              <a:gd name="connsiteY66" fmla="*/ 1322654 h 1435507"/>
              <a:gd name="connsiteX67" fmla="*/ 4832272 w 5387634"/>
              <a:gd name="connsiteY67" fmla="*/ 1332422 h 1435507"/>
              <a:gd name="connsiteX68" fmla="*/ 4786403 w 5387634"/>
              <a:gd name="connsiteY68" fmla="*/ 1326136 h 1435507"/>
              <a:gd name="connsiteX69" fmla="*/ 4756078 w 5387634"/>
              <a:gd name="connsiteY69" fmla="*/ 1307449 h 1435507"/>
              <a:gd name="connsiteX70" fmla="*/ 4739089 w 5387634"/>
              <a:gd name="connsiteY70" fmla="*/ 1276784 h 1435507"/>
              <a:gd name="connsiteX71" fmla="*/ 4733907 w 5387634"/>
              <a:gd name="connsiteY71" fmla="*/ 1234737 h 1435507"/>
              <a:gd name="connsiteX72" fmla="*/ 2514925 w 5387634"/>
              <a:gd name="connsiteY72" fmla="*/ 1034101 h 1435507"/>
              <a:gd name="connsiteX73" fmla="*/ 2593583 w 5387634"/>
              <a:gd name="connsiteY73" fmla="*/ 1034101 h 1435507"/>
              <a:gd name="connsiteX74" fmla="*/ 2593583 w 5387634"/>
              <a:gd name="connsiteY74" fmla="*/ 1213756 h 1435507"/>
              <a:gd name="connsiteX75" fmla="*/ 2603266 w 5387634"/>
              <a:gd name="connsiteY75" fmla="*/ 1255378 h 1435507"/>
              <a:gd name="connsiteX76" fmla="*/ 2641491 w 5387634"/>
              <a:gd name="connsiteY76" fmla="*/ 1268375 h 1435507"/>
              <a:gd name="connsiteX77" fmla="*/ 2679716 w 5387634"/>
              <a:gd name="connsiteY77" fmla="*/ 1259456 h 1435507"/>
              <a:gd name="connsiteX78" fmla="*/ 2702226 w 5387634"/>
              <a:gd name="connsiteY78" fmla="*/ 1227687 h 1435507"/>
              <a:gd name="connsiteX79" fmla="*/ 2702226 w 5387634"/>
              <a:gd name="connsiteY79" fmla="*/ 1034101 h 1435507"/>
              <a:gd name="connsiteX80" fmla="*/ 2780289 w 5387634"/>
              <a:gd name="connsiteY80" fmla="*/ 1034101 h 1435507"/>
              <a:gd name="connsiteX81" fmla="*/ 2780289 w 5387634"/>
              <a:gd name="connsiteY81" fmla="*/ 1326986 h 1435507"/>
              <a:gd name="connsiteX82" fmla="*/ 2709276 w 5387634"/>
              <a:gd name="connsiteY82" fmla="*/ 1326986 h 1435507"/>
              <a:gd name="connsiteX83" fmla="*/ 2703330 w 5387634"/>
              <a:gd name="connsiteY83" fmla="*/ 1291734 h 1435507"/>
              <a:gd name="connsiteX84" fmla="*/ 2668333 w 5387634"/>
              <a:gd name="connsiteY84" fmla="*/ 1322654 h 1435507"/>
              <a:gd name="connsiteX85" fmla="*/ 2613290 w 5387634"/>
              <a:gd name="connsiteY85" fmla="*/ 1332422 h 1435507"/>
              <a:gd name="connsiteX86" fmla="*/ 2567420 w 5387634"/>
              <a:gd name="connsiteY86" fmla="*/ 1326136 h 1435507"/>
              <a:gd name="connsiteX87" fmla="*/ 2537010 w 5387634"/>
              <a:gd name="connsiteY87" fmla="*/ 1307449 h 1435507"/>
              <a:gd name="connsiteX88" fmla="*/ 2520022 w 5387634"/>
              <a:gd name="connsiteY88" fmla="*/ 1276784 h 1435507"/>
              <a:gd name="connsiteX89" fmla="*/ 2514925 w 5387634"/>
              <a:gd name="connsiteY89" fmla="*/ 1234737 h 1435507"/>
              <a:gd name="connsiteX90" fmla="*/ 2170054 w 5387634"/>
              <a:gd name="connsiteY90" fmla="*/ 1034101 h 1435507"/>
              <a:gd name="connsiteX91" fmla="*/ 2257376 w 5387634"/>
              <a:gd name="connsiteY91" fmla="*/ 1034101 h 1435507"/>
              <a:gd name="connsiteX92" fmla="*/ 2326265 w 5387634"/>
              <a:gd name="connsiteY92" fmla="*/ 1242892 h 1435507"/>
              <a:gd name="connsiteX93" fmla="*/ 2329493 w 5387634"/>
              <a:gd name="connsiteY93" fmla="*/ 1242892 h 1435507"/>
              <a:gd name="connsiteX94" fmla="*/ 2394560 w 5387634"/>
              <a:gd name="connsiteY94" fmla="*/ 1034101 h 1435507"/>
              <a:gd name="connsiteX95" fmla="*/ 2479504 w 5387634"/>
              <a:gd name="connsiteY95" fmla="*/ 1034101 h 1435507"/>
              <a:gd name="connsiteX96" fmla="*/ 2381394 w 5387634"/>
              <a:gd name="connsiteY96" fmla="*/ 1299889 h 1435507"/>
              <a:gd name="connsiteX97" fmla="*/ 2352343 w 5387634"/>
              <a:gd name="connsiteY97" fmla="*/ 1365210 h 1435507"/>
              <a:gd name="connsiteX98" fmla="*/ 2318366 w 5387634"/>
              <a:gd name="connsiteY98" fmla="*/ 1407002 h 1435507"/>
              <a:gd name="connsiteX99" fmla="*/ 2272496 w 5387634"/>
              <a:gd name="connsiteY99" fmla="*/ 1428918 h 1435507"/>
              <a:gd name="connsiteX100" fmla="*/ 2208024 w 5387634"/>
              <a:gd name="connsiteY100" fmla="*/ 1435458 h 1435507"/>
              <a:gd name="connsiteX101" fmla="*/ 2208109 w 5387634"/>
              <a:gd name="connsiteY101" fmla="*/ 1367674 h 1435507"/>
              <a:gd name="connsiteX102" fmla="*/ 2261199 w 5387634"/>
              <a:gd name="connsiteY102" fmla="*/ 1357056 h 1435507"/>
              <a:gd name="connsiteX103" fmla="*/ 2284048 w 5387634"/>
              <a:gd name="connsiteY103" fmla="*/ 1324268 h 1435507"/>
              <a:gd name="connsiteX104" fmla="*/ 2977782 w 5387634"/>
              <a:gd name="connsiteY104" fmla="*/ 1029174 h 1435507"/>
              <a:gd name="connsiteX105" fmla="*/ 3039876 w 5387634"/>
              <a:gd name="connsiteY105" fmla="*/ 1035460 h 1435507"/>
              <a:gd name="connsiteX106" fmla="*/ 3080564 w 5387634"/>
              <a:gd name="connsiteY106" fmla="*/ 1053638 h 1435507"/>
              <a:gd name="connsiteX107" fmla="*/ 3102734 w 5387634"/>
              <a:gd name="connsiteY107" fmla="*/ 1083198 h 1435507"/>
              <a:gd name="connsiteX108" fmla="*/ 3109530 w 5387634"/>
              <a:gd name="connsiteY108" fmla="*/ 1124141 h 1435507"/>
              <a:gd name="connsiteX109" fmla="*/ 3109530 w 5387634"/>
              <a:gd name="connsiteY109" fmla="*/ 1326985 h 1435507"/>
              <a:gd name="connsiteX110" fmla="*/ 3039027 w 5387634"/>
              <a:gd name="connsiteY110" fmla="*/ 1326985 h 1435507"/>
              <a:gd name="connsiteX111" fmla="*/ 3031467 w 5387634"/>
              <a:gd name="connsiteY111" fmla="*/ 1293008 h 1435507"/>
              <a:gd name="connsiteX112" fmla="*/ 2998339 w 5387634"/>
              <a:gd name="connsiteY112" fmla="*/ 1320869 h 1435507"/>
              <a:gd name="connsiteX113" fmla="*/ 2938114 w 5387634"/>
              <a:gd name="connsiteY113" fmla="*/ 1332592 h 1435507"/>
              <a:gd name="connsiteX114" fmla="*/ 2863278 w 5387634"/>
              <a:gd name="connsiteY114" fmla="*/ 1310591 h 1435507"/>
              <a:gd name="connsiteX115" fmla="*/ 2837795 w 5387634"/>
              <a:gd name="connsiteY115" fmla="*/ 1243062 h 1435507"/>
              <a:gd name="connsiteX116" fmla="*/ 2868460 w 5387634"/>
              <a:gd name="connsiteY116" fmla="*/ 1171454 h 1435507"/>
              <a:gd name="connsiteX117" fmla="*/ 2958245 w 5387634"/>
              <a:gd name="connsiteY117" fmla="*/ 1150898 h 1435507"/>
              <a:gd name="connsiteX118" fmla="*/ 3030872 w 5387634"/>
              <a:gd name="connsiteY118" fmla="*/ 1150898 h 1435507"/>
              <a:gd name="connsiteX119" fmla="*/ 3030872 w 5387634"/>
              <a:gd name="connsiteY119" fmla="*/ 1143253 h 1435507"/>
              <a:gd name="connsiteX120" fmla="*/ 3028494 w 5387634"/>
              <a:gd name="connsiteY120" fmla="*/ 1120998 h 1435507"/>
              <a:gd name="connsiteX121" fmla="*/ 3018980 w 5387634"/>
              <a:gd name="connsiteY121" fmla="*/ 1106133 h 1435507"/>
              <a:gd name="connsiteX122" fmla="*/ 2999953 w 5387634"/>
              <a:gd name="connsiteY122" fmla="*/ 1097638 h 1435507"/>
              <a:gd name="connsiteX123" fmla="*/ 2968523 w 5387634"/>
              <a:gd name="connsiteY123" fmla="*/ 1094835 h 1435507"/>
              <a:gd name="connsiteX124" fmla="*/ 2937094 w 5387634"/>
              <a:gd name="connsiteY124" fmla="*/ 1096194 h 1435507"/>
              <a:gd name="connsiteX125" fmla="*/ 2906175 w 5387634"/>
              <a:gd name="connsiteY125" fmla="*/ 1100272 h 1435507"/>
              <a:gd name="connsiteX126" fmla="*/ 2906175 w 5387634"/>
              <a:gd name="connsiteY126" fmla="*/ 1033506 h 1435507"/>
              <a:gd name="connsiteX127" fmla="*/ 2942531 w 5387634"/>
              <a:gd name="connsiteY127" fmla="*/ 1030278 h 1435507"/>
              <a:gd name="connsiteX128" fmla="*/ 2977782 w 5387634"/>
              <a:gd name="connsiteY128" fmla="*/ 1029174 h 1435507"/>
              <a:gd name="connsiteX129" fmla="*/ 2009595 w 5387634"/>
              <a:gd name="connsiteY129" fmla="*/ 1028919 h 1435507"/>
              <a:gd name="connsiteX130" fmla="*/ 2070330 w 5387634"/>
              <a:gd name="connsiteY130" fmla="*/ 1035969 h 1435507"/>
              <a:gd name="connsiteX131" fmla="*/ 2115095 w 5387634"/>
              <a:gd name="connsiteY131" fmla="*/ 1060348 h 1435507"/>
              <a:gd name="connsiteX132" fmla="*/ 2142957 w 5387634"/>
              <a:gd name="connsiteY132" fmla="*/ 1106982 h 1435507"/>
              <a:gd name="connsiteX133" fmla="*/ 2142957 w 5387634"/>
              <a:gd name="connsiteY133" fmla="*/ 1254528 h 1435507"/>
              <a:gd name="connsiteX134" fmla="*/ 2115095 w 5387634"/>
              <a:gd name="connsiteY134" fmla="*/ 1301163 h 1435507"/>
              <a:gd name="connsiteX135" fmla="*/ 2070330 w 5387634"/>
              <a:gd name="connsiteY135" fmla="*/ 1325626 h 1435507"/>
              <a:gd name="connsiteX136" fmla="*/ 2009595 w 5387634"/>
              <a:gd name="connsiteY136" fmla="*/ 1332676 h 1435507"/>
              <a:gd name="connsiteX137" fmla="*/ 1948521 w 5387634"/>
              <a:gd name="connsiteY137" fmla="*/ 1325626 h 1435507"/>
              <a:gd name="connsiteX138" fmla="*/ 1903501 w 5387634"/>
              <a:gd name="connsiteY138" fmla="*/ 1301163 h 1435507"/>
              <a:gd name="connsiteX139" fmla="*/ 1875554 w 5387634"/>
              <a:gd name="connsiteY139" fmla="*/ 1254528 h 1435507"/>
              <a:gd name="connsiteX140" fmla="*/ 1875554 w 5387634"/>
              <a:gd name="connsiteY140" fmla="*/ 1106982 h 1435507"/>
              <a:gd name="connsiteX141" fmla="*/ 1903501 w 5387634"/>
              <a:gd name="connsiteY141" fmla="*/ 1060348 h 1435507"/>
              <a:gd name="connsiteX142" fmla="*/ 1948521 w 5387634"/>
              <a:gd name="connsiteY142" fmla="*/ 1035969 h 1435507"/>
              <a:gd name="connsiteX143" fmla="*/ 2009595 w 5387634"/>
              <a:gd name="connsiteY143" fmla="*/ 1028919 h 1435507"/>
              <a:gd name="connsiteX144" fmla="*/ 3356376 w 5387634"/>
              <a:gd name="connsiteY144" fmla="*/ 1028664 h 1435507"/>
              <a:gd name="connsiteX145" fmla="*/ 3402161 w 5387634"/>
              <a:gd name="connsiteY145" fmla="*/ 1034865 h 1435507"/>
              <a:gd name="connsiteX146" fmla="*/ 3432316 w 5387634"/>
              <a:gd name="connsiteY146" fmla="*/ 1053638 h 1435507"/>
              <a:gd name="connsiteX147" fmla="*/ 3448540 w 5387634"/>
              <a:gd name="connsiteY147" fmla="*/ 1084217 h 1435507"/>
              <a:gd name="connsiteX148" fmla="*/ 3453467 w 5387634"/>
              <a:gd name="connsiteY148" fmla="*/ 1126689 h 1435507"/>
              <a:gd name="connsiteX149" fmla="*/ 3453467 w 5387634"/>
              <a:gd name="connsiteY149" fmla="*/ 1326816 h 1435507"/>
              <a:gd name="connsiteX150" fmla="*/ 3374809 w 5387634"/>
              <a:gd name="connsiteY150" fmla="*/ 1326816 h 1435507"/>
              <a:gd name="connsiteX151" fmla="*/ 3374809 w 5387634"/>
              <a:gd name="connsiteY151" fmla="*/ 1147415 h 1435507"/>
              <a:gd name="connsiteX152" fmla="*/ 3372600 w 5387634"/>
              <a:gd name="connsiteY152" fmla="*/ 1121932 h 1435507"/>
              <a:gd name="connsiteX153" fmla="*/ 3365295 w 5387634"/>
              <a:gd name="connsiteY153" fmla="*/ 1104944 h 1435507"/>
              <a:gd name="connsiteX154" fmla="*/ 3350940 w 5387634"/>
              <a:gd name="connsiteY154" fmla="*/ 1095430 h 1435507"/>
              <a:gd name="connsiteX155" fmla="*/ 3327070 w 5387634"/>
              <a:gd name="connsiteY155" fmla="*/ 1092457 h 1435507"/>
              <a:gd name="connsiteX156" fmla="*/ 3286977 w 5387634"/>
              <a:gd name="connsiteY156" fmla="*/ 1100951 h 1435507"/>
              <a:gd name="connsiteX157" fmla="*/ 3264722 w 5387634"/>
              <a:gd name="connsiteY157" fmla="*/ 1132465 h 1435507"/>
              <a:gd name="connsiteX158" fmla="*/ 3264722 w 5387634"/>
              <a:gd name="connsiteY158" fmla="*/ 1326646 h 1435507"/>
              <a:gd name="connsiteX159" fmla="*/ 3186064 w 5387634"/>
              <a:gd name="connsiteY159" fmla="*/ 1326646 h 1435507"/>
              <a:gd name="connsiteX160" fmla="*/ 3186064 w 5387634"/>
              <a:gd name="connsiteY160" fmla="*/ 1034101 h 1435507"/>
              <a:gd name="connsiteX161" fmla="*/ 3264722 w 5387634"/>
              <a:gd name="connsiteY161" fmla="*/ 1034101 h 1435507"/>
              <a:gd name="connsiteX162" fmla="*/ 3264722 w 5387634"/>
              <a:gd name="connsiteY162" fmla="*/ 1069352 h 1435507"/>
              <a:gd name="connsiteX163" fmla="*/ 3300483 w 5387634"/>
              <a:gd name="connsiteY163" fmla="*/ 1038688 h 1435507"/>
              <a:gd name="connsiteX164" fmla="*/ 3356376 w 5387634"/>
              <a:gd name="connsiteY164" fmla="*/ 1028664 h 1435507"/>
              <a:gd name="connsiteX165" fmla="*/ 1618770 w 5387634"/>
              <a:gd name="connsiteY165" fmla="*/ 1016093 h 1435507"/>
              <a:gd name="connsiteX166" fmla="*/ 1618770 w 5387634"/>
              <a:gd name="connsiteY166" fmla="*/ 1105538 h 1435507"/>
              <a:gd name="connsiteX167" fmla="*/ 1646462 w 5387634"/>
              <a:gd name="connsiteY167" fmla="*/ 1105538 h 1435507"/>
              <a:gd name="connsiteX168" fmla="*/ 1680949 w 5387634"/>
              <a:gd name="connsiteY168" fmla="*/ 1103669 h 1435507"/>
              <a:gd name="connsiteX169" fmla="*/ 1704478 w 5387634"/>
              <a:gd name="connsiteY169" fmla="*/ 1096874 h 1435507"/>
              <a:gd name="connsiteX170" fmla="*/ 1718069 w 5387634"/>
              <a:gd name="connsiteY170" fmla="*/ 1083368 h 1435507"/>
              <a:gd name="connsiteX171" fmla="*/ 1722401 w 5387634"/>
              <a:gd name="connsiteY171" fmla="*/ 1060518 h 1435507"/>
              <a:gd name="connsiteX172" fmla="*/ 1718069 w 5387634"/>
              <a:gd name="connsiteY172" fmla="*/ 1037244 h 1435507"/>
              <a:gd name="connsiteX173" fmla="*/ 1704818 w 5387634"/>
              <a:gd name="connsiteY173" fmla="*/ 1023653 h 1435507"/>
              <a:gd name="connsiteX174" fmla="*/ 1681204 w 5387634"/>
              <a:gd name="connsiteY174" fmla="*/ 1017452 h 1435507"/>
              <a:gd name="connsiteX175" fmla="*/ 1646462 w 5387634"/>
              <a:gd name="connsiteY175" fmla="*/ 1016093 h 1435507"/>
              <a:gd name="connsiteX176" fmla="*/ 3793581 w 5387634"/>
              <a:gd name="connsiteY176" fmla="*/ 950431 h 1435507"/>
              <a:gd name="connsiteX177" fmla="*/ 4072791 w 5387634"/>
              <a:gd name="connsiteY177" fmla="*/ 950431 h 1435507"/>
              <a:gd name="connsiteX178" fmla="*/ 4072791 w 5387634"/>
              <a:gd name="connsiteY178" fmla="*/ 1022633 h 1435507"/>
              <a:gd name="connsiteX179" fmla="*/ 3974171 w 5387634"/>
              <a:gd name="connsiteY179" fmla="*/ 1022633 h 1435507"/>
              <a:gd name="connsiteX180" fmla="*/ 3974171 w 5387634"/>
              <a:gd name="connsiteY180" fmla="*/ 1326985 h 1435507"/>
              <a:gd name="connsiteX181" fmla="*/ 3892285 w 5387634"/>
              <a:gd name="connsiteY181" fmla="*/ 1326985 h 1435507"/>
              <a:gd name="connsiteX182" fmla="*/ 3892285 w 5387634"/>
              <a:gd name="connsiteY182" fmla="*/ 1022633 h 1435507"/>
              <a:gd name="connsiteX183" fmla="*/ 3793581 w 5387634"/>
              <a:gd name="connsiteY183" fmla="*/ 1022633 h 1435507"/>
              <a:gd name="connsiteX184" fmla="*/ 3663872 w 5387634"/>
              <a:gd name="connsiteY184" fmla="*/ 950431 h 1435507"/>
              <a:gd name="connsiteX185" fmla="*/ 3746352 w 5387634"/>
              <a:gd name="connsiteY185" fmla="*/ 950431 h 1435507"/>
              <a:gd name="connsiteX186" fmla="*/ 3746352 w 5387634"/>
              <a:gd name="connsiteY186" fmla="*/ 1326900 h 1435507"/>
              <a:gd name="connsiteX187" fmla="*/ 3663872 w 5387634"/>
              <a:gd name="connsiteY187" fmla="*/ 1326900 h 1435507"/>
              <a:gd name="connsiteX188" fmla="*/ 1536035 w 5387634"/>
              <a:gd name="connsiteY188" fmla="*/ 950431 h 1435507"/>
              <a:gd name="connsiteX189" fmla="*/ 1662941 w 5387634"/>
              <a:gd name="connsiteY189" fmla="*/ 950431 h 1435507"/>
              <a:gd name="connsiteX190" fmla="*/ 1731321 w 5387634"/>
              <a:gd name="connsiteY190" fmla="*/ 956717 h 1435507"/>
              <a:gd name="connsiteX191" fmla="*/ 1774386 w 5387634"/>
              <a:gd name="connsiteY191" fmla="*/ 975660 h 1435507"/>
              <a:gd name="connsiteX192" fmla="*/ 1796896 w 5387634"/>
              <a:gd name="connsiteY192" fmla="*/ 1007428 h 1435507"/>
              <a:gd name="connsiteX193" fmla="*/ 1803437 w 5387634"/>
              <a:gd name="connsiteY193" fmla="*/ 1051854 h 1435507"/>
              <a:gd name="connsiteX194" fmla="*/ 1791545 w 5387634"/>
              <a:gd name="connsiteY194" fmla="*/ 1100696 h 1435507"/>
              <a:gd name="connsiteX195" fmla="*/ 1748648 w 5387634"/>
              <a:gd name="connsiteY195" fmla="*/ 1128898 h 1435507"/>
              <a:gd name="connsiteX196" fmla="*/ 1748648 w 5387634"/>
              <a:gd name="connsiteY196" fmla="*/ 1131106 h 1435507"/>
              <a:gd name="connsiteX197" fmla="*/ 1814819 w 5387634"/>
              <a:gd name="connsiteY197" fmla="*/ 1218428 h 1435507"/>
              <a:gd name="connsiteX198" fmla="*/ 1808279 w 5387634"/>
              <a:gd name="connsiteY198" fmla="*/ 1264212 h 1435507"/>
              <a:gd name="connsiteX199" fmla="*/ 1785769 w 5387634"/>
              <a:gd name="connsiteY199" fmla="*/ 1298190 h 1435507"/>
              <a:gd name="connsiteX200" fmla="*/ 1742702 w 5387634"/>
              <a:gd name="connsiteY200" fmla="*/ 1319340 h 1435507"/>
              <a:gd name="connsiteX201" fmla="*/ 1674323 w 5387634"/>
              <a:gd name="connsiteY201" fmla="*/ 1326646 h 1435507"/>
              <a:gd name="connsiteX202" fmla="*/ 1536035 w 5387634"/>
              <a:gd name="connsiteY202" fmla="*/ 1326646 h 1435507"/>
              <a:gd name="connsiteX203" fmla="*/ 4426496 w 5387634"/>
              <a:gd name="connsiteY203" fmla="*/ 944655 h 1435507"/>
              <a:gd name="connsiteX204" fmla="*/ 4514498 w 5387634"/>
              <a:gd name="connsiteY204" fmla="*/ 957567 h 1435507"/>
              <a:gd name="connsiteX205" fmla="*/ 4514498 w 5387634"/>
              <a:gd name="connsiteY205" fmla="*/ 1028664 h 1435507"/>
              <a:gd name="connsiteX206" fmla="*/ 4476528 w 5387634"/>
              <a:gd name="connsiteY206" fmla="*/ 1019151 h 1435507"/>
              <a:gd name="connsiteX207" fmla="*/ 4432017 w 5387634"/>
              <a:gd name="connsiteY207" fmla="*/ 1015668 h 1435507"/>
              <a:gd name="connsiteX208" fmla="*/ 4388101 w 5387634"/>
              <a:gd name="connsiteY208" fmla="*/ 1021869 h 1435507"/>
              <a:gd name="connsiteX209" fmla="*/ 4357777 w 5387634"/>
              <a:gd name="connsiteY209" fmla="*/ 1042510 h 1435507"/>
              <a:gd name="connsiteX210" fmla="*/ 4340108 w 5387634"/>
              <a:gd name="connsiteY210" fmla="*/ 1080140 h 1435507"/>
              <a:gd name="connsiteX211" fmla="*/ 4334417 w 5387634"/>
              <a:gd name="connsiteY211" fmla="*/ 1138241 h 1435507"/>
              <a:gd name="connsiteX212" fmla="*/ 4340108 w 5387634"/>
              <a:gd name="connsiteY212" fmla="*/ 1198721 h 1435507"/>
              <a:gd name="connsiteX213" fmla="*/ 4357777 w 5387634"/>
              <a:gd name="connsiteY213" fmla="*/ 1236096 h 1435507"/>
              <a:gd name="connsiteX214" fmla="*/ 4387847 w 5387634"/>
              <a:gd name="connsiteY214" fmla="*/ 1255378 h 1435507"/>
              <a:gd name="connsiteX215" fmla="*/ 4430998 w 5387634"/>
              <a:gd name="connsiteY215" fmla="*/ 1260815 h 1435507"/>
              <a:gd name="connsiteX216" fmla="*/ 4475678 w 5387634"/>
              <a:gd name="connsiteY216" fmla="*/ 1257247 h 1435507"/>
              <a:gd name="connsiteX217" fmla="*/ 4518830 w 5387634"/>
              <a:gd name="connsiteY217" fmla="*/ 1246119 h 1435507"/>
              <a:gd name="connsiteX218" fmla="*/ 4518830 w 5387634"/>
              <a:gd name="connsiteY218" fmla="*/ 1316707 h 1435507"/>
              <a:gd name="connsiteX219" fmla="*/ 4478142 w 5387634"/>
              <a:gd name="connsiteY219" fmla="*/ 1328090 h 1435507"/>
              <a:gd name="connsiteX220" fmla="*/ 4427091 w 5387634"/>
              <a:gd name="connsiteY220" fmla="*/ 1332677 h 1435507"/>
              <a:gd name="connsiteX221" fmla="*/ 4352256 w 5387634"/>
              <a:gd name="connsiteY221" fmla="*/ 1324182 h 1435507"/>
              <a:gd name="connsiteX222" fmla="*/ 4294748 w 5387634"/>
              <a:gd name="connsiteY222" fmla="*/ 1294622 h 1435507"/>
              <a:gd name="connsiteX223" fmla="*/ 4257883 w 5387634"/>
              <a:gd name="connsiteY223" fmla="*/ 1235161 h 1435507"/>
              <a:gd name="connsiteX224" fmla="*/ 4244802 w 5387634"/>
              <a:gd name="connsiteY224" fmla="*/ 1138326 h 1435507"/>
              <a:gd name="connsiteX225" fmla="*/ 4257543 w 5387634"/>
              <a:gd name="connsiteY225" fmla="*/ 1046927 h 1435507"/>
              <a:gd name="connsiteX226" fmla="*/ 4294154 w 5387634"/>
              <a:gd name="connsiteY226" fmla="*/ 986957 h 1435507"/>
              <a:gd name="connsiteX227" fmla="*/ 4351406 w 5387634"/>
              <a:gd name="connsiteY227" fmla="*/ 954424 h 1435507"/>
              <a:gd name="connsiteX228" fmla="*/ 4426496 w 5387634"/>
              <a:gd name="connsiteY228" fmla="*/ 944655 h 1435507"/>
              <a:gd name="connsiteX229" fmla="*/ 5074531 w 5387634"/>
              <a:gd name="connsiteY229" fmla="*/ 914755 h 1435507"/>
              <a:gd name="connsiteX230" fmla="*/ 5153189 w 5387634"/>
              <a:gd name="connsiteY230" fmla="*/ 914755 h 1435507"/>
              <a:gd name="connsiteX231" fmla="*/ 5153189 w 5387634"/>
              <a:gd name="connsiteY231" fmla="*/ 1069352 h 1435507"/>
              <a:gd name="connsiteX232" fmla="*/ 5182495 w 5387634"/>
              <a:gd name="connsiteY232" fmla="*/ 1040811 h 1435507"/>
              <a:gd name="connsiteX233" fmla="*/ 5241275 w 5387634"/>
              <a:gd name="connsiteY233" fmla="*/ 1028664 h 1435507"/>
              <a:gd name="connsiteX234" fmla="*/ 5299547 w 5387634"/>
              <a:gd name="connsiteY234" fmla="*/ 1039197 h 1435507"/>
              <a:gd name="connsiteX235" fmla="*/ 5335053 w 5387634"/>
              <a:gd name="connsiteY235" fmla="*/ 1069352 h 1435507"/>
              <a:gd name="connsiteX236" fmla="*/ 5352977 w 5387634"/>
              <a:gd name="connsiteY236" fmla="*/ 1117345 h 1435507"/>
              <a:gd name="connsiteX237" fmla="*/ 5357903 w 5387634"/>
              <a:gd name="connsiteY237" fmla="*/ 1180288 h 1435507"/>
              <a:gd name="connsiteX238" fmla="*/ 5352977 w 5387634"/>
              <a:gd name="connsiteY238" fmla="*/ 1239748 h 1435507"/>
              <a:gd name="connsiteX239" fmla="*/ 5335053 w 5387634"/>
              <a:gd name="connsiteY239" fmla="*/ 1287996 h 1435507"/>
              <a:gd name="connsiteX240" fmla="*/ 5299547 w 5387634"/>
              <a:gd name="connsiteY240" fmla="*/ 1320530 h 1435507"/>
              <a:gd name="connsiteX241" fmla="*/ 5241275 w 5387634"/>
              <a:gd name="connsiteY241" fmla="*/ 1332507 h 1435507"/>
              <a:gd name="connsiteX242" fmla="*/ 5205174 w 5387634"/>
              <a:gd name="connsiteY242" fmla="*/ 1329194 h 1435507"/>
              <a:gd name="connsiteX243" fmla="*/ 5179691 w 5387634"/>
              <a:gd name="connsiteY243" fmla="*/ 1319765 h 1435507"/>
              <a:gd name="connsiteX244" fmla="*/ 5162703 w 5387634"/>
              <a:gd name="connsiteY244" fmla="*/ 1305070 h 1435507"/>
              <a:gd name="connsiteX245" fmla="*/ 5151575 w 5387634"/>
              <a:gd name="connsiteY245" fmla="*/ 1285873 h 1435507"/>
              <a:gd name="connsiteX246" fmla="*/ 5146138 w 5387634"/>
              <a:gd name="connsiteY246" fmla="*/ 1327070 h 1435507"/>
              <a:gd name="connsiteX247" fmla="*/ 5074531 w 5387634"/>
              <a:gd name="connsiteY247" fmla="*/ 1327070 h 1435507"/>
              <a:gd name="connsiteX248" fmla="*/ 4575148 w 5387634"/>
              <a:gd name="connsiteY248" fmla="*/ 914415 h 1435507"/>
              <a:gd name="connsiteX249" fmla="*/ 4653806 w 5387634"/>
              <a:gd name="connsiteY249" fmla="*/ 914415 h 1435507"/>
              <a:gd name="connsiteX250" fmla="*/ 4653806 w 5387634"/>
              <a:gd name="connsiteY250" fmla="*/ 1234991 h 1435507"/>
              <a:gd name="connsiteX251" fmla="*/ 4659242 w 5387634"/>
              <a:gd name="connsiteY251" fmla="*/ 1260984 h 1435507"/>
              <a:gd name="connsiteX252" fmla="*/ 4678270 w 5387634"/>
              <a:gd name="connsiteY252" fmla="*/ 1267524 h 1435507"/>
              <a:gd name="connsiteX253" fmla="*/ 4685320 w 5387634"/>
              <a:gd name="connsiteY253" fmla="*/ 1267524 h 1435507"/>
              <a:gd name="connsiteX254" fmla="*/ 4693814 w 5387634"/>
              <a:gd name="connsiteY254" fmla="*/ 1266166 h 1435507"/>
              <a:gd name="connsiteX255" fmla="*/ 4693814 w 5387634"/>
              <a:gd name="connsiteY255" fmla="*/ 1326900 h 1435507"/>
              <a:gd name="connsiteX256" fmla="*/ 4660347 w 5387634"/>
              <a:gd name="connsiteY256" fmla="*/ 1330213 h 1435507"/>
              <a:gd name="connsiteX257" fmla="*/ 4619659 w 5387634"/>
              <a:gd name="connsiteY257" fmla="*/ 1325626 h 1435507"/>
              <a:gd name="connsiteX258" fmla="*/ 4593326 w 5387634"/>
              <a:gd name="connsiteY258" fmla="*/ 1311780 h 1435507"/>
              <a:gd name="connsiteX259" fmla="*/ 4579225 w 5387634"/>
              <a:gd name="connsiteY259" fmla="*/ 1288166 h 1435507"/>
              <a:gd name="connsiteX260" fmla="*/ 4575148 w 5387634"/>
              <a:gd name="connsiteY260" fmla="*/ 1254189 h 1435507"/>
              <a:gd name="connsiteX261" fmla="*/ 2852067 w 5387634"/>
              <a:gd name="connsiteY261" fmla="*/ 692799 h 1435507"/>
              <a:gd name="connsiteX262" fmla="*/ 2852067 w 5387634"/>
              <a:gd name="connsiteY262" fmla="*/ 741301 h 1435507"/>
              <a:gd name="connsiteX263" fmla="*/ 3031977 w 5387634"/>
              <a:gd name="connsiteY263" fmla="*/ 741301 h 1435507"/>
              <a:gd name="connsiteX264" fmla="*/ 3031977 w 5387634"/>
              <a:gd name="connsiteY264" fmla="*/ 692799 h 1435507"/>
              <a:gd name="connsiteX265" fmla="*/ 3214775 w 5387634"/>
              <a:gd name="connsiteY265" fmla="*/ 658481 h 1435507"/>
              <a:gd name="connsiteX266" fmla="*/ 3282730 w 5387634"/>
              <a:gd name="connsiteY266" fmla="*/ 683285 h 1435507"/>
              <a:gd name="connsiteX267" fmla="*/ 3228876 w 5387634"/>
              <a:gd name="connsiteY267" fmla="*/ 806707 h 1435507"/>
              <a:gd name="connsiteX268" fmla="*/ 3162960 w 5387634"/>
              <a:gd name="connsiteY268" fmla="*/ 776298 h 1435507"/>
              <a:gd name="connsiteX269" fmla="*/ 3214775 w 5387634"/>
              <a:gd name="connsiteY269" fmla="*/ 658481 h 1435507"/>
              <a:gd name="connsiteX270" fmla="*/ 3629131 w 5387634"/>
              <a:gd name="connsiteY270" fmla="*/ 652790 h 1435507"/>
              <a:gd name="connsiteX271" fmla="*/ 3701333 w 5387634"/>
              <a:gd name="connsiteY271" fmla="*/ 758799 h 1435507"/>
              <a:gd name="connsiteX272" fmla="*/ 3634227 w 5387634"/>
              <a:gd name="connsiteY272" fmla="*/ 797534 h 1435507"/>
              <a:gd name="connsiteX273" fmla="*/ 3589717 w 5387634"/>
              <a:gd name="connsiteY273" fmla="*/ 723718 h 1435507"/>
              <a:gd name="connsiteX274" fmla="*/ 3574512 w 5387634"/>
              <a:gd name="connsiteY274" fmla="*/ 780035 h 1435507"/>
              <a:gd name="connsiteX275" fmla="*/ 3548009 w 5387634"/>
              <a:gd name="connsiteY275" fmla="*/ 815032 h 1435507"/>
              <a:gd name="connsiteX276" fmla="*/ 3490503 w 5387634"/>
              <a:gd name="connsiteY276" fmla="*/ 826329 h 1435507"/>
              <a:gd name="connsiteX277" fmla="*/ 3359265 w 5387634"/>
              <a:gd name="connsiteY277" fmla="*/ 826329 h 1435507"/>
              <a:gd name="connsiteX278" fmla="*/ 3289866 w 5387634"/>
              <a:gd name="connsiteY278" fmla="*/ 753023 h 1435507"/>
              <a:gd name="connsiteX279" fmla="*/ 3289866 w 5387634"/>
              <a:gd name="connsiteY279" fmla="*/ 664682 h 1435507"/>
              <a:gd name="connsiteX280" fmla="*/ 3367759 w 5387634"/>
              <a:gd name="connsiteY280" fmla="*/ 664682 h 1435507"/>
              <a:gd name="connsiteX281" fmla="*/ 3367759 w 5387634"/>
              <a:gd name="connsiteY281" fmla="*/ 731193 h 1435507"/>
              <a:gd name="connsiteX282" fmla="*/ 3375064 w 5387634"/>
              <a:gd name="connsiteY282" fmla="*/ 757100 h 1435507"/>
              <a:gd name="connsiteX283" fmla="*/ 3400547 w 5387634"/>
              <a:gd name="connsiteY283" fmla="*/ 764406 h 1435507"/>
              <a:gd name="connsiteX284" fmla="*/ 3469352 w 5387634"/>
              <a:gd name="connsiteY284" fmla="*/ 764406 h 1435507"/>
              <a:gd name="connsiteX285" fmla="*/ 3496364 w 5387634"/>
              <a:gd name="connsiteY285" fmla="*/ 758799 h 1435507"/>
              <a:gd name="connsiteX286" fmla="*/ 3508765 w 5387634"/>
              <a:gd name="connsiteY286" fmla="*/ 736799 h 1435507"/>
              <a:gd name="connsiteX287" fmla="*/ 3518364 w 5387634"/>
              <a:gd name="connsiteY287" fmla="*/ 693393 h 1435507"/>
              <a:gd name="connsiteX288" fmla="*/ 3586319 w 5387634"/>
              <a:gd name="connsiteY288" fmla="*/ 717687 h 1435507"/>
              <a:gd name="connsiteX289" fmla="*/ 3566018 w 5387634"/>
              <a:gd name="connsiteY289" fmla="*/ 685493 h 1435507"/>
              <a:gd name="connsiteX290" fmla="*/ 2775957 w 5387634"/>
              <a:gd name="connsiteY290" fmla="*/ 626882 h 1435507"/>
              <a:gd name="connsiteX291" fmla="*/ 3108596 w 5387634"/>
              <a:gd name="connsiteY291" fmla="*/ 626882 h 1435507"/>
              <a:gd name="connsiteX292" fmla="*/ 3108596 w 5387634"/>
              <a:gd name="connsiteY292" fmla="*/ 834909 h 1435507"/>
              <a:gd name="connsiteX293" fmla="*/ 3032147 w 5387634"/>
              <a:gd name="connsiteY293" fmla="*/ 834909 h 1435507"/>
              <a:gd name="connsiteX294" fmla="*/ 3032147 w 5387634"/>
              <a:gd name="connsiteY294" fmla="*/ 807812 h 1435507"/>
              <a:gd name="connsiteX295" fmla="*/ 2851727 w 5387634"/>
              <a:gd name="connsiteY295" fmla="*/ 807812 h 1435507"/>
              <a:gd name="connsiteX296" fmla="*/ 2851727 w 5387634"/>
              <a:gd name="connsiteY296" fmla="*/ 834909 h 1435507"/>
              <a:gd name="connsiteX297" fmla="*/ 2775957 w 5387634"/>
              <a:gd name="connsiteY297" fmla="*/ 834909 h 1435507"/>
              <a:gd name="connsiteX298" fmla="*/ 4005770 w 5387634"/>
              <a:gd name="connsiteY298" fmla="*/ 575491 h 1435507"/>
              <a:gd name="connsiteX299" fmla="*/ 4080181 w 5387634"/>
              <a:gd name="connsiteY299" fmla="*/ 666805 h 1435507"/>
              <a:gd name="connsiteX300" fmla="*/ 4153488 w 5387634"/>
              <a:gd name="connsiteY300" fmla="*/ 575576 h 1435507"/>
              <a:gd name="connsiteX301" fmla="*/ 4153488 w 5387634"/>
              <a:gd name="connsiteY301" fmla="*/ 575491 h 1435507"/>
              <a:gd name="connsiteX302" fmla="*/ 3297680 w 5387634"/>
              <a:gd name="connsiteY302" fmla="*/ 560711 h 1435507"/>
              <a:gd name="connsiteX303" fmla="*/ 3297680 w 5387634"/>
              <a:gd name="connsiteY303" fmla="*/ 588403 h 1435507"/>
              <a:gd name="connsiteX304" fmla="*/ 3567716 w 5387634"/>
              <a:gd name="connsiteY304" fmla="*/ 588403 h 1435507"/>
              <a:gd name="connsiteX305" fmla="*/ 3567716 w 5387634"/>
              <a:gd name="connsiteY305" fmla="*/ 560711 h 1435507"/>
              <a:gd name="connsiteX306" fmla="*/ 1847692 w 5387634"/>
              <a:gd name="connsiteY306" fmla="*/ 550008 h 1435507"/>
              <a:gd name="connsiteX307" fmla="*/ 1847692 w 5387634"/>
              <a:gd name="connsiteY307" fmla="*/ 574812 h 1435507"/>
              <a:gd name="connsiteX308" fmla="*/ 1913608 w 5387634"/>
              <a:gd name="connsiteY308" fmla="*/ 574812 h 1435507"/>
              <a:gd name="connsiteX309" fmla="*/ 1913608 w 5387634"/>
              <a:gd name="connsiteY309" fmla="*/ 550008 h 1435507"/>
              <a:gd name="connsiteX310" fmla="*/ 1708386 w 5387634"/>
              <a:gd name="connsiteY310" fmla="*/ 550008 h 1435507"/>
              <a:gd name="connsiteX311" fmla="*/ 1708386 w 5387634"/>
              <a:gd name="connsiteY311" fmla="*/ 574812 h 1435507"/>
              <a:gd name="connsiteX312" fmla="*/ 1773791 w 5387634"/>
              <a:gd name="connsiteY312" fmla="*/ 574812 h 1435507"/>
              <a:gd name="connsiteX313" fmla="*/ 1773791 w 5387634"/>
              <a:gd name="connsiteY313" fmla="*/ 550008 h 1435507"/>
              <a:gd name="connsiteX314" fmla="*/ 2778250 w 5387634"/>
              <a:gd name="connsiteY314" fmla="*/ 540580 h 1435507"/>
              <a:gd name="connsiteX315" fmla="*/ 3105793 w 5387634"/>
              <a:gd name="connsiteY315" fmla="*/ 540580 h 1435507"/>
              <a:gd name="connsiteX316" fmla="*/ 3105793 w 5387634"/>
              <a:gd name="connsiteY316" fmla="*/ 601484 h 1435507"/>
              <a:gd name="connsiteX317" fmla="*/ 2778250 w 5387634"/>
              <a:gd name="connsiteY317" fmla="*/ 601484 h 1435507"/>
              <a:gd name="connsiteX318" fmla="*/ 2038815 w 5387634"/>
              <a:gd name="connsiteY318" fmla="*/ 484262 h 1435507"/>
              <a:gd name="connsiteX319" fmla="*/ 2174131 w 5387634"/>
              <a:gd name="connsiteY319" fmla="*/ 484262 h 1435507"/>
              <a:gd name="connsiteX320" fmla="*/ 2174131 w 5387634"/>
              <a:gd name="connsiteY320" fmla="*/ 699593 h 1435507"/>
              <a:gd name="connsiteX321" fmla="*/ 2218641 w 5387634"/>
              <a:gd name="connsiteY321" fmla="*/ 737393 h 1435507"/>
              <a:gd name="connsiteX322" fmla="*/ 2280056 w 5387634"/>
              <a:gd name="connsiteY322" fmla="*/ 748605 h 1435507"/>
              <a:gd name="connsiteX323" fmla="*/ 2573281 w 5387634"/>
              <a:gd name="connsiteY323" fmla="*/ 747501 h 1435507"/>
              <a:gd name="connsiteX324" fmla="*/ 2550091 w 5387634"/>
              <a:gd name="connsiteY324" fmla="*/ 825904 h 1435507"/>
              <a:gd name="connsiteX325" fmla="*/ 2261283 w 5387634"/>
              <a:gd name="connsiteY325" fmla="*/ 821402 h 1435507"/>
              <a:gd name="connsiteX326" fmla="*/ 2133358 w 5387634"/>
              <a:gd name="connsiteY326" fmla="*/ 761942 h 1435507"/>
              <a:gd name="connsiteX327" fmla="*/ 2066422 w 5387634"/>
              <a:gd name="connsiteY327" fmla="*/ 837711 h 1435507"/>
              <a:gd name="connsiteX328" fmla="*/ 2036522 w 5387634"/>
              <a:gd name="connsiteY328" fmla="*/ 742489 h 1435507"/>
              <a:gd name="connsiteX329" fmla="*/ 2094623 w 5387634"/>
              <a:gd name="connsiteY329" fmla="*/ 692798 h 1435507"/>
              <a:gd name="connsiteX330" fmla="*/ 2094623 w 5387634"/>
              <a:gd name="connsiteY330" fmla="*/ 561475 h 1435507"/>
              <a:gd name="connsiteX331" fmla="*/ 2038815 w 5387634"/>
              <a:gd name="connsiteY331" fmla="*/ 561475 h 1435507"/>
              <a:gd name="connsiteX332" fmla="*/ 3297680 w 5387634"/>
              <a:gd name="connsiteY332" fmla="*/ 482988 h 1435507"/>
              <a:gd name="connsiteX333" fmla="*/ 3297680 w 5387634"/>
              <a:gd name="connsiteY333" fmla="*/ 510595 h 1435507"/>
              <a:gd name="connsiteX334" fmla="*/ 3567716 w 5387634"/>
              <a:gd name="connsiteY334" fmla="*/ 510595 h 1435507"/>
              <a:gd name="connsiteX335" fmla="*/ 3567716 w 5387634"/>
              <a:gd name="connsiteY335" fmla="*/ 483243 h 1435507"/>
              <a:gd name="connsiteX336" fmla="*/ 1847692 w 5387634"/>
              <a:gd name="connsiteY336" fmla="*/ 478911 h 1435507"/>
              <a:gd name="connsiteX337" fmla="*/ 1847692 w 5387634"/>
              <a:gd name="connsiteY337" fmla="*/ 503714 h 1435507"/>
              <a:gd name="connsiteX338" fmla="*/ 1913608 w 5387634"/>
              <a:gd name="connsiteY338" fmla="*/ 503714 h 1435507"/>
              <a:gd name="connsiteX339" fmla="*/ 1913608 w 5387634"/>
              <a:gd name="connsiteY339" fmla="*/ 478911 h 1435507"/>
              <a:gd name="connsiteX340" fmla="*/ 1708386 w 5387634"/>
              <a:gd name="connsiteY340" fmla="*/ 478911 h 1435507"/>
              <a:gd name="connsiteX341" fmla="*/ 1708386 w 5387634"/>
              <a:gd name="connsiteY341" fmla="*/ 503714 h 1435507"/>
              <a:gd name="connsiteX342" fmla="*/ 1773791 w 5387634"/>
              <a:gd name="connsiteY342" fmla="*/ 503714 h 1435507"/>
              <a:gd name="connsiteX343" fmla="*/ 1773791 w 5387634"/>
              <a:gd name="connsiteY343" fmla="*/ 478911 h 1435507"/>
              <a:gd name="connsiteX344" fmla="*/ 2194177 w 5387634"/>
              <a:gd name="connsiteY344" fmla="*/ 467698 h 1435507"/>
              <a:gd name="connsiteX345" fmla="*/ 2555528 w 5387634"/>
              <a:gd name="connsiteY345" fmla="*/ 467698 h 1435507"/>
              <a:gd name="connsiteX346" fmla="*/ 2555528 w 5387634"/>
              <a:gd name="connsiteY346" fmla="*/ 539305 h 1435507"/>
              <a:gd name="connsiteX347" fmla="*/ 2459966 w 5387634"/>
              <a:gd name="connsiteY347" fmla="*/ 539305 h 1435507"/>
              <a:gd name="connsiteX348" fmla="*/ 2459966 w 5387634"/>
              <a:gd name="connsiteY348" fmla="*/ 643021 h 1435507"/>
              <a:gd name="connsiteX349" fmla="*/ 2462769 w 5387634"/>
              <a:gd name="connsiteY349" fmla="*/ 654828 h 1435507"/>
              <a:gd name="connsiteX350" fmla="*/ 2472368 w 5387634"/>
              <a:gd name="connsiteY350" fmla="*/ 658226 h 1435507"/>
              <a:gd name="connsiteX351" fmla="*/ 2479673 w 5387634"/>
              <a:gd name="connsiteY351" fmla="*/ 658226 h 1435507"/>
              <a:gd name="connsiteX352" fmla="*/ 2498666 w 5387634"/>
              <a:gd name="connsiteY352" fmla="*/ 643505 h 1435507"/>
              <a:gd name="connsiteX353" fmla="*/ 2498785 w 5387634"/>
              <a:gd name="connsiteY353" fmla="*/ 640727 h 1435507"/>
              <a:gd name="connsiteX354" fmla="*/ 2504986 w 5387634"/>
              <a:gd name="connsiteY354" fmla="*/ 575321 h 1435507"/>
              <a:gd name="connsiteX355" fmla="*/ 2566486 w 5387634"/>
              <a:gd name="connsiteY355" fmla="*/ 597321 h 1435507"/>
              <a:gd name="connsiteX356" fmla="*/ 2554678 w 5387634"/>
              <a:gd name="connsiteY356" fmla="*/ 675129 h 1435507"/>
              <a:gd name="connsiteX357" fmla="*/ 2533782 w 5387634"/>
              <a:gd name="connsiteY357" fmla="*/ 714628 h 1435507"/>
              <a:gd name="connsiteX358" fmla="*/ 2486468 w 5387634"/>
              <a:gd name="connsiteY358" fmla="*/ 727030 h 1435507"/>
              <a:gd name="connsiteX359" fmla="*/ 2445865 w 5387634"/>
              <a:gd name="connsiteY359" fmla="*/ 726690 h 1435507"/>
              <a:gd name="connsiteX360" fmla="*/ 2396258 w 5387634"/>
              <a:gd name="connsiteY360" fmla="*/ 711400 h 1435507"/>
              <a:gd name="connsiteX361" fmla="*/ 2380459 w 5387634"/>
              <a:gd name="connsiteY361" fmla="*/ 660434 h 1435507"/>
              <a:gd name="connsiteX362" fmla="*/ 2380459 w 5387634"/>
              <a:gd name="connsiteY362" fmla="*/ 538965 h 1435507"/>
              <a:gd name="connsiteX363" fmla="*/ 2339261 w 5387634"/>
              <a:gd name="connsiteY363" fmla="*/ 538965 h 1435507"/>
              <a:gd name="connsiteX364" fmla="*/ 2317855 w 5387634"/>
              <a:gd name="connsiteY364" fmla="*/ 649392 h 1435507"/>
              <a:gd name="connsiteX365" fmla="*/ 2245144 w 5387634"/>
              <a:gd name="connsiteY365" fmla="*/ 735694 h 1435507"/>
              <a:gd name="connsiteX366" fmla="*/ 2185683 w 5387634"/>
              <a:gd name="connsiteY366" fmla="*/ 676234 h 1435507"/>
              <a:gd name="connsiteX367" fmla="*/ 2243190 w 5387634"/>
              <a:gd name="connsiteY367" fmla="*/ 619322 h 1435507"/>
              <a:gd name="connsiteX368" fmla="*/ 2259584 w 5387634"/>
              <a:gd name="connsiteY368" fmla="*/ 539305 h 1435507"/>
              <a:gd name="connsiteX369" fmla="*/ 2194177 w 5387634"/>
              <a:gd name="connsiteY369" fmla="*/ 539305 h 1435507"/>
              <a:gd name="connsiteX370" fmla="*/ 2778250 w 5387634"/>
              <a:gd name="connsiteY370" fmla="*/ 454362 h 1435507"/>
              <a:gd name="connsiteX371" fmla="*/ 3105793 w 5387634"/>
              <a:gd name="connsiteY371" fmla="*/ 454362 h 1435507"/>
              <a:gd name="connsiteX372" fmla="*/ 3105793 w 5387634"/>
              <a:gd name="connsiteY372" fmla="*/ 515267 h 1435507"/>
              <a:gd name="connsiteX373" fmla="*/ 2778250 w 5387634"/>
              <a:gd name="connsiteY373" fmla="*/ 515267 h 1435507"/>
              <a:gd name="connsiteX374" fmla="*/ 3297680 w 5387634"/>
              <a:gd name="connsiteY374" fmla="*/ 405095 h 1435507"/>
              <a:gd name="connsiteX375" fmla="*/ 3297680 w 5387634"/>
              <a:gd name="connsiteY375" fmla="*/ 432787 h 1435507"/>
              <a:gd name="connsiteX376" fmla="*/ 3567716 w 5387634"/>
              <a:gd name="connsiteY376" fmla="*/ 432787 h 1435507"/>
              <a:gd name="connsiteX377" fmla="*/ 3567716 w 5387634"/>
              <a:gd name="connsiteY377" fmla="*/ 405095 h 1435507"/>
              <a:gd name="connsiteX378" fmla="*/ 2218047 w 5387634"/>
              <a:gd name="connsiteY378" fmla="*/ 329240 h 1435507"/>
              <a:gd name="connsiteX379" fmla="*/ 2529875 w 5387634"/>
              <a:gd name="connsiteY379" fmla="*/ 329240 h 1435507"/>
              <a:gd name="connsiteX380" fmla="*/ 2529875 w 5387634"/>
              <a:gd name="connsiteY380" fmla="*/ 401357 h 1435507"/>
              <a:gd name="connsiteX381" fmla="*/ 2218047 w 5387634"/>
              <a:gd name="connsiteY381" fmla="*/ 401357 h 1435507"/>
              <a:gd name="connsiteX382" fmla="*/ 5181136 w 5387634"/>
              <a:gd name="connsiteY382" fmla="*/ 306136 h 1435507"/>
              <a:gd name="connsiteX383" fmla="*/ 5262852 w 5387634"/>
              <a:gd name="connsiteY383" fmla="*/ 306136 h 1435507"/>
              <a:gd name="connsiteX384" fmla="*/ 5262852 w 5387634"/>
              <a:gd name="connsiteY384" fmla="*/ 453768 h 1435507"/>
              <a:gd name="connsiteX385" fmla="*/ 5369966 w 5387634"/>
              <a:gd name="connsiteY385" fmla="*/ 453768 h 1435507"/>
              <a:gd name="connsiteX386" fmla="*/ 5369966 w 5387634"/>
              <a:gd name="connsiteY386" fmla="*/ 530217 h 1435507"/>
              <a:gd name="connsiteX387" fmla="*/ 5263022 w 5387634"/>
              <a:gd name="connsiteY387" fmla="*/ 530217 h 1435507"/>
              <a:gd name="connsiteX388" fmla="*/ 5263022 w 5387634"/>
              <a:gd name="connsiteY388" fmla="*/ 735440 h 1435507"/>
              <a:gd name="connsiteX389" fmla="*/ 5387634 w 5387634"/>
              <a:gd name="connsiteY389" fmla="*/ 735440 h 1435507"/>
              <a:gd name="connsiteX390" fmla="*/ 5387634 w 5387634"/>
              <a:gd name="connsiteY390" fmla="*/ 811889 h 1435507"/>
              <a:gd name="connsiteX391" fmla="*/ 5052701 w 5387634"/>
              <a:gd name="connsiteY391" fmla="*/ 811889 h 1435507"/>
              <a:gd name="connsiteX392" fmla="*/ 5052701 w 5387634"/>
              <a:gd name="connsiteY392" fmla="*/ 735440 h 1435507"/>
              <a:gd name="connsiteX393" fmla="*/ 5181306 w 5387634"/>
              <a:gd name="connsiteY393" fmla="*/ 735440 h 1435507"/>
              <a:gd name="connsiteX394" fmla="*/ 5181306 w 5387634"/>
              <a:gd name="connsiteY394" fmla="*/ 529877 h 1435507"/>
              <a:gd name="connsiteX395" fmla="*/ 5079204 w 5387634"/>
              <a:gd name="connsiteY395" fmla="*/ 529877 h 1435507"/>
              <a:gd name="connsiteX396" fmla="*/ 5079204 w 5387634"/>
              <a:gd name="connsiteY396" fmla="*/ 453428 h 1435507"/>
              <a:gd name="connsiteX397" fmla="*/ 5181136 w 5387634"/>
              <a:gd name="connsiteY397" fmla="*/ 453428 h 1435507"/>
              <a:gd name="connsiteX398" fmla="*/ 3788145 w 5387634"/>
              <a:gd name="connsiteY398" fmla="*/ 306135 h 1435507"/>
              <a:gd name="connsiteX399" fmla="*/ 3864594 w 5387634"/>
              <a:gd name="connsiteY399" fmla="*/ 306135 h 1435507"/>
              <a:gd name="connsiteX400" fmla="*/ 3864594 w 5387634"/>
              <a:gd name="connsiteY400" fmla="*/ 394647 h 1435507"/>
              <a:gd name="connsiteX401" fmla="*/ 3907066 w 5387634"/>
              <a:gd name="connsiteY401" fmla="*/ 394647 h 1435507"/>
              <a:gd name="connsiteX402" fmla="*/ 3907066 w 5387634"/>
              <a:gd name="connsiteY402" fmla="*/ 467358 h 1435507"/>
              <a:gd name="connsiteX403" fmla="*/ 3864594 w 5387634"/>
              <a:gd name="connsiteY403" fmla="*/ 467358 h 1435507"/>
              <a:gd name="connsiteX404" fmla="*/ 3864594 w 5387634"/>
              <a:gd name="connsiteY404" fmla="*/ 543807 h 1435507"/>
              <a:gd name="connsiteX405" fmla="*/ 3911993 w 5387634"/>
              <a:gd name="connsiteY405" fmla="*/ 534803 h 1435507"/>
              <a:gd name="connsiteX406" fmla="*/ 3912587 w 5387634"/>
              <a:gd name="connsiteY406" fmla="*/ 612611 h 1435507"/>
              <a:gd name="connsiteX407" fmla="*/ 3864594 w 5387634"/>
              <a:gd name="connsiteY407" fmla="*/ 622720 h 1435507"/>
              <a:gd name="connsiteX408" fmla="*/ 3864594 w 5387634"/>
              <a:gd name="connsiteY408" fmla="*/ 758629 h 1435507"/>
              <a:gd name="connsiteX409" fmla="*/ 3849984 w 5387634"/>
              <a:gd name="connsiteY409" fmla="*/ 811039 h 1435507"/>
              <a:gd name="connsiteX410" fmla="*/ 3805983 w 5387634"/>
              <a:gd name="connsiteY410" fmla="*/ 829132 h 1435507"/>
              <a:gd name="connsiteX411" fmla="*/ 3745673 w 5387634"/>
              <a:gd name="connsiteY411" fmla="*/ 832445 h 1435507"/>
              <a:gd name="connsiteX412" fmla="*/ 3733272 w 5387634"/>
              <a:gd name="connsiteY412" fmla="*/ 755996 h 1435507"/>
              <a:gd name="connsiteX413" fmla="*/ 3768183 w 5387634"/>
              <a:gd name="connsiteY413" fmla="*/ 756505 h 1435507"/>
              <a:gd name="connsiteX414" fmla="*/ 3784577 w 5387634"/>
              <a:gd name="connsiteY414" fmla="*/ 750899 h 1435507"/>
              <a:gd name="connsiteX415" fmla="*/ 3788485 w 5387634"/>
              <a:gd name="connsiteY415" fmla="*/ 731702 h 1435507"/>
              <a:gd name="connsiteX416" fmla="*/ 3788485 w 5387634"/>
              <a:gd name="connsiteY416" fmla="*/ 639283 h 1435507"/>
              <a:gd name="connsiteX417" fmla="*/ 3732677 w 5387634"/>
              <a:gd name="connsiteY417" fmla="*/ 651685 h 1435507"/>
              <a:gd name="connsiteX418" fmla="*/ 3727665 w 5387634"/>
              <a:gd name="connsiteY418" fmla="*/ 564873 h 1435507"/>
              <a:gd name="connsiteX419" fmla="*/ 3788485 w 5387634"/>
              <a:gd name="connsiteY419" fmla="*/ 556379 h 1435507"/>
              <a:gd name="connsiteX420" fmla="*/ 3788485 w 5387634"/>
              <a:gd name="connsiteY420" fmla="*/ 467358 h 1435507"/>
              <a:gd name="connsiteX421" fmla="*/ 3733526 w 5387634"/>
              <a:gd name="connsiteY421" fmla="*/ 467358 h 1435507"/>
              <a:gd name="connsiteX422" fmla="*/ 3733526 w 5387634"/>
              <a:gd name="connsiteY422" fmla="*/ 394647 h 1435507"/>
              <a:gd name="connsiteX423" fmla="*/ 3788145 w 5387634"/>
              <a:gd name="connsiteY423" fmla="*/ 394647 h 1435507"/>
              <a:gd name="connsiteX424" fmla="*/ 4039663 w 5387634"/>
              <a:gd name="connsiteY424" fmla="*/ 305456 h 1435507"/>
              <a:gd name="connsiteX425" fmla="*/ 4120275 w 5387634"/>
              <a:gd name="connsiteY425" fmla="*/ 305456 h 1435507"/>
              <a:gd name="connsiteX426" fmla="*/ 4120275 w 5387634"/>
              <a:gd name="connsiteY426" fmla="*/ 378168 h 1435507"/>
              <a:gd name="connsiteX427" fmla="*/ 4253891 w 5387634"/>
              <a:gd name="connsiteY427" fmla="*/ 378168 h 1435507"/>
              <a:gd name="connsiteX428" fmla="*/ 4253891 w 5387634"/>
              <a:gd name="connsiteY428" fmla="*/ 450369 h 1435507"/>
              <a:gd name="connsiteX429" fmla="*/ 4120275 w 5387634"/>
              <a:gd name="connsiteY429" fmla="*/ 450369 h 1435507"/>
              <a:gd name="connsiteX430" fmla="*/ 4120275 w 5387634"/>
              <a:gd name="connsiteY430" fmla="*/ 504988 h 1435507"/>
              <a:gd name="connsiteX431" fmla="*/ 4236393 w 5387634"/>
              <a:gd name="connsiteY431" fmla="*/ 504988 h 1435507"/>
              <a:gd name="connsiteX432" fmla="*/ 4236393 w 5387634"/>
              <a:gd name="connsiteY432" fmla="*/ 579398 h 1435507"/>
              <a:gd name="connsiteX433" fmla="*/ 4144484 w 5387634"/>
              <a:gd name="connsiteY433" fmla="*/ 711315 h 1435507"/>
              <a:gd name="connsiteX434" fmla="*/ 4264594 w 5387634"/>
              <a:gd name="connsiteY434" fmla="*/ 757015 h 1435507"/>
              <a:gd name="connsiteX435" fmla="*/ 4226794 w 5387634"/>
              <a:gd name="connsiteY435" fmla="*/ 833464 h 1435507"/>
              <a:gd name="connsiteX436" fmla="*/ 4080181 w 5387634"/>
              <a:gd name="connsiteY436" fmla="*/ 762451 h 1435507"/>
              <a:gd name="connsiteX437" fmla="*/ 3921846 w 5387634"/>
              <a:gd name="connsiteY437" fmla="*/ 837966 h 1435507"/>
              <a:gd name="connsiteX438" fmla="*/ 3878950 w 5387634"/>
              <a:gd name="connsiteY438" fmla="*/ 766359 h 1435507"/>
              <a:gd name="connsiteX439" fmla="*/ 4015964 w 5387634"/>
              <a:gd name="connsiteY439" fmla="*/ 710551 h 1435507"/>
              <a:gd name="connsiteX440" fmla="*/ 3932464 w 5387634"/>
              <a:gd name="connsiteY440" fmla="*/ 597237 h 1435507"/>
              <a:gd name="connsiteX441" fmla="*/ 3974257 w 5387634"/>
              <a:gd name="connsiteY441" fmla="*/ 575831 h 1435507"/>
              <a:gd name="connsiteX442" fmla="*/ 3925754 w 5387634"/>
              <a:gd name="connsiteY442" fmla="*/ 575831 h 1435507"/>
              <a:gd name="connsiteX443" fmla="*/ 3925754 w 5387634"/>
              <a:gd name="connsiteY443" fmla="*/ 505328 h 1435507"/>
              <a:gd name="connsiteX444" fmla="*/ 4039663 w 5387634"/>
              <a:gd name="connsiteY444" fmla="*/ 505328 h 1435507"/>
              <a:gd name="connsiteX445" fmla="*/ 4039663 w 5387634"/>
              <a:gd name="connsiteY445" fmla="*/ 450709 h 1435507"/>
              <a:gd name="connsiteX446" fmla="*/ 3922356 w 5387634"/>
              <a:gd name="connsiteY446" fmla="*/ 450369 h 1435507"/>
              <a:gd name="connsiteX447" fmla="*/ 3922356 w 5387634"/>
              <a:gd name="connsiteY447" fmla="*/ 378168 h 1435507"/>
              <a:gd name="connsiteX448" fmla="*/ 4039663 w 5387634"/>
              <a:gd name="connsiteY448" fmla="*/ 378168 h 1435507"/>
              <a:gd name="connsiteX449" fmla="*/ 4517556 w 5387634"/>
              <a:gd name="connsiteY449" fmla="*/ 304862 h 1435507"/>
              <a:gd name="connsiteX450" fmla="*/ 4598677 w 5387634"/>
              <a:gd name="connsiteY450" fmla="*/ 304862 h 1435507"/>
              <a:gd name="connsiteX451" fmla="*/ 4598677 w 5387634"/>
              <a:gd name="connsiteY451" fmla="*/ 423188 h 1435507"/>
              <a:gd name="connsiteX452" fmla="*/ 4704093 w 5387634"/>
              <a:gd name="connsiteY452" fmla="*/ 423188 h 1435507"/>
              <a:gd name="connsiteX453" fmla="*/ 4634269 w 5387634"/>
              <a:gd name="connsiteY453" fmla="*/ 357782 h 1435507"/>
              <a:gd name="connsiteX454" fmla="*/ 4683876 w 5387634"/>
              <a:gd name="connsiteY454" fmla="*/ 312167 h 1435507"/>
              <a:gd name="connsiteX455" fmla="*/ 4769499 w 5387634"/>
              <a:gd name="connsiteY455" fmla="*/ 384284 h 1435507"/>
              <a:gd name="connsiteX456" fmla="*/ 4728981 w 5387634"/>
              <a:gd name="connsiteY456" fmla="*/ 423188 h 1435507"/>
              <a:gd name="connsiteX457" fmla="*/ 4808998 w 5387634"/>
              <a:gd name="connsiteY457" fmla="*/ 423188 h 1435507"/>
              <a:gd name="connsiteX458" fmla="*/ 4808998 w 5387634"/>
              <a:gd name="connsiteY458" fmla="*/ 500232 h 1435507"/>
              <a:gd name="connsiteX459" fmla="*/ 4619149 w 5387634"/>
              <a:gd name="connsiteY459" fmla="*/ 500232 h 1435507"/>
              <a:gd name="connsiteX460" fmla="*/ 4705961 w 5387634"/>
              <a:gd name="connsiteY460" fmla="*/ 609639 h 1435507"/>
              <a:gd name="connsiteX461" fmla="*/ 4827771 w 5387634"/>
              <a:gd name="connsiteY461" fmla="*/ 687957 h 1435507"/>
              <a:gd name="connsiteX462" fmla="*/ 4791669 w 5387634"/>
              <a:gd name="connsiteY462" fmla="*/ 774769 h 1435507"/>
              <a:gd name="connsiteX463" fmla="*/ 4678949 w 5387634"/>
              <a:gd name="connsiteY463" fmla="*/ 693648 h 1435507"/>
              <a:gd name="connsiteX464" fmla="*/ 4598847 w 5387634"/>
              <a:gd name="connsiteY464" fmla="*/ 594944 h 1435507"/>
              <a:gd name="connsiteX465" fmla="*/ 4598847 w 5387634"/>
              <a:gd name="connsiteY465" fmla="*/ 835673 h 1435507"/>
              <a:gd name="connsiteX466" fmla="*/ 4517726 w 5387634"/>
              <a:gd name="connsiteY466" fmla="*/ 835673 h 1435507"/>
              <a:gd name="connsiteX467" fmla="*/ 4517726 w 5387634"/>
              <a:gd name="connsiteY467" fmla="*/ 599276 h 1435507"/>
              <a:gd name="connsiteX468" fmla="*/ 4440428 w 5387634"/>
              <a:gd name="connsiteY468" fmla="*/ 697895 h 1435507"/>
              <a:gd name="connsiteX469" fmla="*/ 4329406 w 5387634"/>
              <a:gd name="connsiteY469" fmla="*/ 783603 h 1435507"/>
              <a:gd name="connsiteX470" fmla="*/ 4290502 w 5387634"/>
              <a:gd name="connsiteY470" fmla="*/ 700698 h 1435507"/>
              <a:gd name="connsiteX471" fmla="*/ 4414520 w 5387634"/>
              <a:gd name="connsiteY471" fmla="*/ 612187 h 1435507"/>
              <a:gd name="connsiteX472" fmla="*/ 4497510 w 5387634"/>
              <a:gd name="connsiteY472" fmla="*/ 500232 h 1435507"/>
              <a:gd name="connsiteX473" fmla="*/ 4310634 w 5387634"/>
              <a:gd name="connsiteY473" fmla="*/ 500232 h 1435507"/>
              <a:gd name="connsiteX474" fmla="*/ 4310634 w 5387634"/>
              <a:gd name="connsiteY474" fmla="*/ 422424 h 1435507"/>
              <a:gd name="connsiteX475" fmla="*/ 4517556 w 5387634"/>
              <a:gd name="connsiteY475" fmla="*/ 422424 h 1435507"/>
              <a:gd name="connsiteX476" fmla="*/ 2689399 w 5387634"/>
              <a:gd name="connsiteY476" fmla="*/ 304862 h 1435507"/>
              <a:gd name="connsiteX477" fmla="*/ 2770011 w 5387634"/>
              <a:gd name="connsiteY477" fmla="*/ 324569 h 1435507"/>
              <a:gd name="connsiteX478" fmla="*/ 2758713 w 5387634"/>
              <a:gd name="connsiteY478" fmla="*/ 360075 h 1435507"/>
              <a:gd name="connsiteX479" fmla="*/ 2899125 w 5387634"/>
              <a:gd name="connsiteY479" fmla="*/ 360075 h 1435507"/>
              <a:gd name="connsiteX480" fmla="*/ 2883581 w 5387634"/>
              <a:gd name="connsiteY480" fmla="*/ 311742 h 1435507"/>
              <a:gd name="connsiteX481" fmla="*/ 2975405 w 5387634"/>
              <a:gd name="connsiteY481" fmla="*/ 304947 h 1435507"/>
              <a:gd name="connsiteX482" fmla="*/ 2990100 w 5387634"/>
              <a:gd name="connsiteY482" fmla="*/ 359650 h 1435507"/>
              <a:gd name="connsiteX483" fmla="*/ 3132720 w 5387634"/>
              <a:gd name="connsiteY483" fmla="*/ 359650 h 1435507"/>
              <a:gd name="connsiteX484" fmla="*/ 3132720 w 5387634"/>
              <a:gd name="connsiteY484" fmla="*/ 428964 h 1435507"/>
              <a:gd name="connsiteX485" fmla="*/ 2758204 w 5387634"/>
              <a:gd name="connsiteY485" fmla="*/ 428964 h 1435507"/>
              <a:gd name="connsiteX486" fmla="*/ 2758204 w 5387634"/>
              <a:gd name="connsiteY486" fmla="*/ 361944 h 1435507"/>
              <a:gd name="connsiteX487" fmla="*/ 2728813 w 5387634"/>
              <a:gd name="connsiteY487" fmla="*/ 439157 h 1435507"/>
              <a:gd name="connsiteX488" fmla="*/ 2728813 w 5387634"/>
              <a:gd name="connsiteY488" fmla="*/ 834909 h 1435507"/>
              <a:gd name="connsiteX489" fmla="*/ 2654233 w 5387634"/>
              <a:gd name="connsiteY489" fmla="*/ 834909 h 1435507"/>
              <a:gd name="connsiteX490" fmla="*/ 2654233 w 5387634"/>
              <a:gd name="connsiteY490" fmla="*/ 585175 h 1435507"/>
              <a:gd name="connsiteX491" fmla="*/ 2613035 w 5387634"/>
              <a:gd name="connsiteY491" fmla="*/ 647184 h 1435507"/>
              <a:gd name="connsiteX492" fmla="*/ 2597830 w 5387634"/>
              <a:gd name="connsiteY492" fmla="*/ 538966 h 1435507"/>
              <a:gd name="connsiteX493" fmla="*/ 2689399 w 5387634"/>
              <a:gd name="connsiteY493" fmla="*/ 304862 h 1435507"/>
              <a:gd name="connsiteX494" fmla="*/ 1773791 w 5387634"/>
              <a:gd name="connsiteY494" fmla="*/ 304862 h 1435507"/>
              <a:gd name="connsiteX495" fmla="*/ 1847692 w 5387634"/>
              <a:gd name="connsiteY495" fmla="*/ 304862 h 1435507"/>
              <a:gd name="connsiteX496" fmla="*/ 1847692 w 5387634"/>
              <a:gd name="connsiteY496" fmla="*/ 345380 h 1435507"/>
              <a:gd name="connsiteX497" fmla="*/ 1890164 w 5387634"/>
              <a:gd name="connsiteY497" fmla="*/ 345380 h 1435507"/>
              <a:gd name="connsiteX498" fmla="*/ 1877252 w 5387634"/>
              <a:gd name="connsiteY498" fmla="*/ 313271 h 1435507"/>
              <a:gd name="connsiteX499" fmla="*/ 1949964 w 5387634"/>
              <a:gd name="connsiteY499" fmla="*/ 305966 h 1435507"/>
              <a:gd name="connsiteX500" fmla="*/ 1966274 w 5387634"/>
              <a:gd name="connsiteY500" fmla="*/ 345380 h 1435507"/>
              <a:gd name="connsiteX501" fmla="*/ 2003479 w 5387634"/>
              <a:gd name="connsiteY501" fmla="*/ 345380 h 1435507"/>
              <a:gd name="connsiteX502" fmla="*/ 2003479 w 5387634"/>
              <a:gd name="connsiteY502" fmla="*/ 402887 h 1435507"/>
              <a:gd name="connsiteX503" fmla="*/ 1847692 w 5387634"/>
              <a:gd name="connsiteY503" fmla="*/ 402887 h 1435507"/>
              <a:gd name="connsiteX504" fmla="*/ 1847692 w 5387634"/>
              <a:gd name="connsiteY504" fmla="*/ 425991 h 1435507"/>
              <a:gd name="connsiteX505" fmla="*/ 1983602 w 5387634"/>
              <a:gd name="connsiteY505" fmla="*/ 425991 h 1435507"/>
              <a:gd name="connsiteX506" fmla="*/ 1983602 w 5387634"/>
              <a:gd name="connsiteY506" fmla="*/ 640388 h 1435507"/>
              <a:gd name="connsiteX507" fmla="*/ 1947501 w 5387634"/>
              <a:gd name="connsiteY507" fmla="*/ 640388 h 1435507"/>
              <a:gd name="connsiteX508" fmla="*/ 1947501 w 5387634"/>
              <a:gd name="connsiteY508" fmla="*/ 660095 h 1435507"/>
              <a:gd name="connsiteX509" fmla="*/ 2006961 w 5387634"/>
              <a:gd name="connsiteY509" fmla="*/ 660095 h 1435507"/>
              <a:gd name="connsiteX510" fmla="*/ 2006961 w 5387634"/>
              <a:gd name="connsiteY510" fmla="*/ 718791 h 1435507"/>
              <a:gd name="connsiteX511" fmla="*/ 1947501 w 5387634"/>
              <a:gd name="connsiteY511" fmla="*/ 718791 h 1435507"/>
              <a:gd name="connsiteX512" fmla="*/ 1947501 w 5387634"/>
              <a:gd name="connsiteY512" fmla="*/ 750900 h 1435507"/>
              <a:gd name="connsiteX513" fmla="*/ 1931107 w 5387634"/>
              <a:gd name="connsiteY513" fmla="*/ 809001 h 1435507"/>
              <a:gd name="connsiteX514" fmla="*/ 1871646 w 5387634"/>
              <a:gd name="connsiteY514" fmla="*/ 829812 h 1435507"/>
              <a:gd name="connsiteX515" fmla="*/ 1795197 w 5387634"/>
              <a:gd name="connsiteY515" fmla="*/ 832106 h 1435507"/>
              <a:gd name="connsiteX516" fmla="*/ 1778208 w 5387634"/>
              <a:gd name="connsiteY516" fmla="*/ 763301 h 1435507"/>
              <a:gd name="connsiteX517" fmla="*/ 1840812 w 5387634"/>
              <a:gd name="connsiteY517" fmla="*/ 765000 h 1435507"/>
              <a:gd name="connsiteX518" fmla="*/ 1865615 w 5387634"/>
              <a:gd name="connsiteY518" fmla="*/ 757695 h 1435507"/>
              <a:gd name="connsiteX519" fmla="*/ 1871816 w 5387634"/>
              <a:gd name="connsiteY519" fmla="*/ 732212 h 1435507"/>
              <a:gd name="connsiteX520" fmla="*/ 1871816 w 5387634"/>
              <a:gd name="connsiteY520" fmla="*/ 718706 h 1435507"/>
              <a:gd name="connsiteX521" fmla="*/ 1715777 w 5387634"/>
              <a:gd name="connsiteY521" fmla="*/ 718706 h 1435507"/>
              <a:gd name="connsiteX522" fmla="*/ 1773282 w 5387634"/>
              <a:gd name="connsiteY522" fmla="*/ 761178 h 1435507"/>
              <a:gd name="connsiteX523" fmla="*/ 1722317 w 5387634"/>
              <a:gd name="connsiteY523" fmla="*/ 815287 h 1435507"/>
              <a:gd name="connsiteX524" fmla="*/ 1646802 w 5387634"/>
              <a:gd name="connsiteY524" fmla="*/ 751070 h 1435507"/>
              <a:gd name="connsiteX525" fmla="*/ 1679506 w 5387634"/>
              <a:gd name="connsiteY525" fmla="*/ 718366 h 1435507"/>
              <a:gd name="connsiteX526" fmla="*/ 1610701 w 5387634"/>
              <a:gd name="connsiteY526" fmla="*/ 718366 h 1435507"/>
              <a:gd name="connsiteX527" fmla="*/ 1610701 w 5387634"/>
              <a:gd name="connsiteY527" fmla="*/ 659670 h 1435507"/>
              <a:gd name="connsiteX528" fmla="*/ 1871901 w 5387634"/>
              <a:gd name="connsiteY528" fmla="*/ 659670 h 1435507"/>
              <a:gd name="connsiteX529" fmla="*/ 1871901 w 5387634"/>
              <a:gd name="connsiteY529" fmla="*/ 636991 h 1435507"/>
              <a:gd name="connsiteX530" fmla="*/ 1913608 w 5387634"/>
              <a:gd name="connsiteY530" fmla="*/ 636991 h 1435507"/>
              <a:gd name="connsiteX531" fmla="*/ 1913608 w 5387634"/>
              <a:gd name="connsiteY531" fmla="*/ 620681 h 1435507"/>
              <a:gd name="connsiteX532" fmla="*/ 1847692 w 5387634"/>
              <a:gd name="connsiteY532" fmla="*/ 620681 h 1435507"/>
              <a:gd name="connsiteX533" fmla="*/ 1847692 w 5387634"/>
              <a:gd name="connsiteY533" fmla="*/ 642682 h 1435507"/>
              <a:gd name="connsiteX534" fmla="*/ 1773791 w 5387634"/>
              <a:gd name="connsiteY534" fmla="*/ 642682 h 1435507"/>
              <a:gd name="connsiteX535" fmla="*/ 1773791 w 5387634"/>
              <a:gd name="connsiteY535" fmla="*/ 620681 h 1435507"/>
              <a:gd name="connsiteX536" fmla="*/ 1708386 w 5387634"/>
              <a:gd name="connsiteY536" fmla="*/ 620681 h 1435507"/>
              <a:gd name="connsiteX537" fmla="*/ 1708386 w 5387634"/>
              <a:gd name="connsiteY537" fmla="*/ 645485 h 1435507"/>
              <a:gd name="connsiteX538" fmla="*/ 1638562 w 5387634"/>
              <a:gd name="connsiteY538" fmla="*/ 645485 h 1435507"/>
              <a:gd name="connsiteX539" fmla="*/ 1638562 w 5387634"/>
              <a:gd name="connsiteY539" fmla="*/ 425566 h 1435507"/>
              <a:gd name="connsiteX540" fmla="*/ 1773791 w 5387634"/>
              <a:gd name="connsiteY540" fmla="*/ 425566 h 1435507"/>
              <a:gd name="connsiteX541" fmla="*/ 1773791 w 5387634"/>
              <a:gd name="connsiteY541" fmla="*/ 402462 h 1435507"/>
              <a:gd name="connsiteX542" fmla="*/ 1622168 w 5387634"/>
              <a:gd name="connsiteY542" fmla="*/ 402462 h 1435507"/>
              <a:gd name="connsiteX543" fmla="*/ 1622168 w 5387634"/>
              <a:gd name="connsiteY543" fmla="*/ 344955 h 1435507"/>
              <a:gd name="connsiteX544" fmla="*/ 1773791 w 5387634"/>
              <a:gd name="connsiteY544" fmla="*/ 344955 h 1435507"/>
              <a:gd name="connsiteX545" fmla="*/ 1515055 w 5387634"/>
              <a:gd name="connsiteY545" fmla="*/ 304862 h 1435507"/>
              <a:gd name="connsiteX546" fmla="*/ 1589464 w 5387634"/>
              <a:gd name="connsiteY546" fmla="*/ 304862 h 1435507"/>
              <a:gd name="connsiteX547" fmla="*/ 1589464 w 5387634"/>
              <a:gd name="connsiteY547" fmla="*/ 445188 h 1435507"/>
              <a:gd name="connsiteX548" fmla="*/ 1623868 w 5387634"/>
              <a:gd name="connsiteY548" fmla="*/ 445188 h 1435507"/>
              <a:gd name="connsiteX549" fmla="*/ 1623868 w 5387634"/>
              <a:gd name="connsiteY549" fmla="*/ 520194 h 1435507"/>
              <a:gd name="connsiteX550" fmla="*/ 1589464 w 5387634"/>
              <a:gd name="connsiteY550" fmla="*/ 520194 h 1435507"/>
              <a:gd name="connsiteX551" fmla="*/ 1589464 w 5387634"/>
              <a:gd name="connsiteY551" fmla="*/ 835928 h 1435507"/>
              <a:gd name="connsiteX552" fmla="*/ 1515055 w 5387634"/>
              <a:gd name="connsiteY552" fmla="*/ 835928 h 1435507"/>
              <a:gd name="connsiteX553" fmla="*/ 1515055 w 5387634"/>
              <a:gd name="connsiteY553" fmla="*/ 519769 h 1435507"/>
              <a:gd name="connsiteX554" fmla="*/ 1473942 w 5387634"/>
              <a:gd name="connsiteY554" fmla="*/ 519769 h 1435507"/>
              <a:gd name="connsiteX555" fmla="*/ 1473942 w 5387634"/>
              <a:gd name="connsiteY555" fmla="*/ 444764 h 1435507"/>
              <a:gd name="connsiteX556" fmla="*/ 1515055 w 5387634"/>
              <a:gd name="connsiteY556" fmla="*/ 444764 h 1435507"/>
              <a:gd name="connsiteX557" fmla="*/ 2126732 w 5387634"/>
              <a:gd name="connsiteY557" fmla="*/ 303842 h 1435507"/>
              <a:gd name="connsiteX558" fmla="*/ 2196641 w 5387634"/>
              <a:gd name="connsiteY558" fmla="*/ 411550 h 1435507"/>
              <a:gd name="connsiteX559" fmla="*/ 2122230 w 5387634"/>
              <a:gd name="connsiteY559" fmla="*/ 451558 h 1435507"/>
              <a:gd name="connsiteX560" fmla="*/ 2056824 w 5387634"/>
              <a:gd name="connsiteY560" fmla="*/ 339943 h 1435507"/>
              <a:gd name="connsiteX561" fmla="*/ 3381265 w 5387634"/>
              <a:gd name="connsiteY561" fmla="*/ 303333 h 1435507"/>
              <a:gd name="connsiteX562" fmla="*/ 3469776 w 5387634"/>
              <a:gd name="connsiteY562" fmla="*/ 309024 h 1435507"/>
              <a:gd name="connsiteX563" fmla="*/ 3452703 w 5387634"/>
              <a:gd name="connsiteY563" fmla="*/ 347334 h 1435507"/>
              <a:gd name="connsiteX564" fmla="*/ 3647224 w 5387634"/>
              <a:gd name="connsiteY564" fmla="*/ 347334 h 1435507"/>
              <a:gd name="connsiteX565" fmla="*/ 3647224 w 5387634"/>
              <a:gd name="connsiteY565" fmla="*/ 646674 h 1435507"/>
              <a:gd name="connsiteX566" fmla="*/ 3455506 w 5387634"/>
              <a:gd name="connsiteY566" fmla="*/ 646674 h 1435507"/>
              <a:gd name="connsiteX567" fmla="*/ 3502904 w 5387634"/>
              <a:gd name="connsiteY567" fmla="*/ 707579 h 1435507"/>
              <a:gd name="connsiteX568" fmla="*/ 3436988 w 5387634"/>
              <a:gd name="connsiteY568" fmla="*/ 744784 h 1435507"/>
              <a:gd name="connsiteX569" fmla="*/ 3390184 w 5387634"/>
              <a:gd name="connsiteY569" fmla="*/ 675470 h 1435507"/>
              <a:gd name="connsiteX570" fmla="*/ 3444293 w 5387634"/>
              <a:gd name="connsiteY570" fmla="*/ 646674 h 1435507"/>
              <a:gd name="connsiteX571" fmla="*/ 3218768 w 5387634"/>
              <a:gd name="connsiteY571" fmla="*/ 646589 h 1435507"/>
              <a:gd name="connsiteX572" fmla="*/ 3218768 w 5387634"/>
              <a:gd name="connsiteY572" fmla="*/ 347334 h 1435507"/>
              <a:gd name="connsiteX573" fmla="*/ 3367759 w 5387634"/>
              <a:gd name="connsiteY573" fmla="*/ 347334 h 1435507"/>
              <a:gd name="connsiteX574" fmla="*/ 3381265 w 5387634"/>
              <a:gd name="connsiteY574" fmla="*/ 303333 h 1435507"/>
              <a:gd name="connsiteX575" fmla="*/ 4976592 w 5387634"/>
              <a:gd name="connsiteY575" fmla="*/ 301804 h 1435507"/>
              <a:gd name="connsiteX576" fmla="*/ 5031890 w 5387634"/>
              <a:gd name="connsiteY576" fmla="*/ 377404 h 1435507"/>
              <a:gd name="connsiteX577" fmla="*/ 4967078 w 5387634"/>
              <a:gd name="connsiteY577" fmla="*/ 414609 h 1435507"/>
              <a:gd name="connsiteX578" fmla="*/ 5056099 w 5387634"/>
              <a:gd name="connsiteY578" fmla="*/ 414609 h 1435507"/>
              <a:gd name="connsiteX579" fmla="*/ 5056099 w 5387634"/>
              <a:gd name="connsiteY579" fmla="*/ 482564 h 1435507"/>
              <a:gd name="connsiteX580" fmla="*/ 5004199 w 5387634"/>
              <a:gd name="connsiteY580" fmla="*/ 571074 h 1435507"/>
              <a:gd name="connsiteX581" fmla="*/ 5004199 w 5387634"/>
              <a:gd name="connsiteY581" fmla="*/ 602588 h 1435507"/>
              <a:gd name="connsiteX582" fmla="*/ 5043188 w 5387634"/>
              <a:gd name="connsiteY582" fmla="*/ 567082 h 1435507"/>
              <a:gd name="connsiteX583" fmla="*/ 5114200 w 5387634"/>
              <a:gd name="connsiteY583" fmla="*/ 635037 h 1435507"/>
              <a:gd name="connsiteX584" fmla="*/ 5060601 w 5387634"/>
              <a:gd name="connsiteY584" fmla="*/ 684899 h 1435507"/>
              <a:gd name="connsiteX585" fmla="*/ 5004199 w 5387634"/>
              <a:gd name="connsiteY585" fmla="*/ 623485 h 1435507"/>
              <a:gd name="connsiteX586" fmla="*/ 5004199 w 5387634"/>
              <a:gd name="connsiteY586" fmla="*/ 834314 h 1435507"/>
              <a:gd name="connsiteX587" fmla="*/ 4929788 w 5387634"/>
              <a:gd name="connsiteY587" fmla="*/ 834314 h 1435507"/>
              <a:gd name="connsiteX588" fmla="*/ 4929788 w 5387634"/>
              <a:gd name="connsiteY588" fmla="*/ 651686 h 1435507"/>
              <a:gd name="connsiteX589" fmla="*/ 4876274 w 5387634"/>
              <a:gd name="connsiteY589" fmla="*/ 694157 h 1435507"/>
              <a:gd name="connsiteX590" fmla="*/ 4854273 w 5387634"/>
              <a:gd name="connsiteY590" fmla="*/ 609214 h 1435507"/>
              <a:gd name="connsiteX591" fmla="*/ 4974893 w 5387634"/>
              <a:gd name="connsiteY591" fmla="*/ 482988 h 1435507"/>
              <a:gd name="connsiteX592" fmla="*/ 4867270 w 5387634"/>
              <a:gd name="connsiteY592" fmla="*/ 482988 h 1435507"/>
              <a:gd name="connsiteX593" fmla="*/ 4867270 w 5387634"/>
              <a:gd name="connsiteY593" fmla="*/ 414184 h 1435507"/>
              <a:gd name="connsiteX594" fmla="*/ 4963086 w 5387634"/>
              <a:gd name="connsiteY594" fmla="*/ 414184 h 1435507"/>
              <a:gd name="connsiteX595" fmla="*/ 4912884 w 5387634"/>
              <a:gd name="connsiteY595" fmla="*/ 335781 h 1435507"/>
              <a:gd name="connsiteX596" fmla="*/ 0 w 5387634"/>
              <a:gd name="connsiteY596" fmla="*/ 0 h 1435507"/>
              <a:gd name="connsiteX597" fmla="*/ 332639 w 5387634"/>
              <a:gd name="connsiteY597" fmla="*/ 0 h 1435507"/>
              <a:gd name="connsiteX598" fmla="*/ 477044 w 5387634"/>
              <a:gd name="connsiteY598" fmla="*/ 82820 h 1435507"/>
              <a:gd name="connsiteX599" fmla="*/ 496665 w 5387634"/>
              <a:gd name="connsiteY599" fmla="*/ 116372 h 1435507"/>
              <a:gd name="connsiteX600" fmla="*/ 641070 w 5387634"/>
              <a:gd name="connsiteY600" fmla="*/ 199192 h 1435507"/>
              <a:gd name="connsiteX601" fmla="*/ 828880 w 5387634"/>
              <a:gd name="connsiteY601" fmla="*/ 199192 h 1435507"/>
              <a:gd name="connsiteX602" fmla="*/ 1206964 w 5387634"/>
              <a:gd name="connsiteY602" fmla="*/ 565808 h 1435507"/>
              <a:gd name="connsiteX603" fmla="*/ 1159226 w 5387634"/>
              <a:gd name="connsiteY603" fmla="*/ 751069 h 1435507"/>
              <a:gd name="connsiteX604" fmla="*/ 1346951 w 5387634"/>
              <a:gd name="connsiteY604" fmla="*/ 1035630 h 1435507"/>
              <a:gd name="connsiteX605" fmla="*/ 919600 w 5387634"/>
              <a:gd name="connsiteY605" fmla="*/ 1395535 h 1435507"/>
              <a:gd name="connsiteX606" fmla="*/ 788362 w 5387634"/>
              <a:gd name="connsiteY606" fmla="*/ 1395535 h 1435507"/>
              <a:gd name="connsiteX607" fmla="*/ 641324 w 5387634"/>
              <a:gd name="connsiteY607" fmla="*/ 1260730 h 1435507"/>
              <a:gd name="connsiteX608" fmla="*/ 534805 w 5387634"/>
              <a:gd name="connsiteY608" fmla="*/ 1190227 h 1435507"/>
              <a:gd name="connsiteX609" fmla="*/ 231556 w 5387634"/>
              <a:gd name="connsiteY609" fmla="*/ 1190227 h 1435507"/>
              <a:gd name="connsiteX610" fmla="*/ 176258 w 5387634"/>
              <a:gd name="connsiteY610" fmla="*/ 938709 h 1435507"/>
              <a:gd name="connsiteX611" fmla="*/ 507538 w 5387634"/>
              <a:gd name="connsiteY611" fmla="*/ 938709 h 1435507"/>
              <a:gd name="connsiteX612" fmla="*/ 651942 w 5387634"/>
              <a:gd name="connsiteY612" fmla="*/ 1021529 h 1435507"/>
              <a:gd name="connsiteX613" fmla="*/ 671564 w 5387634"/>
              <a:gd name="connsiteY613" fmla="*/ 1055082 h 1435507"/>
              <a:gd name="connsiteX614" fmla="*/ 780972 w 5387634"/>
              <a:gd name="connsiteY614" fmla="*/ 1137902 h 1435507"/>
              <a:gd name="connsiteX615" fmla="*/ 924781 w 5387634"/>
              <a:gd name="connsiteY615" fmla="*/ 1137222 h 1435507"/>
              <a:gd name="connsiteX616" fmla="*/ 906179 w 5387634"/>
              <a:gd name="connsiteY616" fmla="*/ 943296 h 1435507"/>
              <a:gd name="connsiteX617" fmla="*/ 700191 w 5387634"/>
              <a:gd name="connsiteY617" fmla="*/ 943296 h 1435507"/>
              <a:gd name="connsiteX618" fmla="*/ 553153 w 5387634"/>
              <a:gd name="connsiteY618" fmla="*/ 808491 h 1435507"/>
              <a:gd name="connsiteX619" fmla="*/ 408749 w 5387634"/>
              <a:gd name="connsiteY619" fmla="*/ 721084 h 1435507"/>
              <a:gd name="connsiteX620" fmla="*/ 143130 w 5387634"/>
              <a:gd name="connsiteY620" fmla="*/ 721084 h 1435507"/>
              <a:gd name="connsiteX621" fmla="*/ 87832 w 5387634"/>
              <a:gd name="connsiteY621" fmla="*/ 469397 h 1435507"/>
              <a:gd name="connsiteX622" fmla="*/ 420131 w 5387634"/>
              <a:gd name="connsiteY622" fmla="*/ 469397 h 1435507"/>
              <a:gd name="connsiteX623" fmla="*/ 564536 w 5387634"/>
              <a:gd name="connsiteY623" fmla="*/ 552217 h 1435507"/>
              <a:gd name="connsiteX624" fmla="*/ 601826 w 5387634"/>
              <a:gd name="connsiteY624" fmla="*/ 615924 h 1435507"/>
              <a:gd name="connsiteX625" fmla="*/ 693565 w 5387634"/>
              <a:gd name="connsiteY625" fmla="*/ 668589 h 1435507"/>
              <a:gd name="connsiteX626" fmla="*/ 785219 w 5387634"/>
              <a:gd name="connsiteY626" fmla="*/ 668589 h 1435507"/>
              <a:gd name="connsiteX627" fmla="*/ 802208 w 5387634"/>
              <a:gd name="connsiteY627" fmla="*/ 667570 h 1435507"/>
              <a:gd name="connsiteX628" fmla="*/ 783605 w 5387634"/>
              <a:gd name="connsiteY628" fmla="*/ 473644 h 1435507"/>
              <a:gd name="connsiteX629" fmla="*/ 612614 w 5387634"/>
              <a:gd name="connsiteY629" fmla="*/ 473644 h 1435507"/>
              <a:gd name="connsiteX630" fmla="*/ 465661 w 5387634"/>
              <a:gd name="connsiteY630" fmla="*/ 338839 h 1435507"/>
              <a:gd name="connsiteX631" fmla="*/ 314037 w 5387634"/>
              <a:gd name="connsiteY631" fmla="*/ 251517 h 1435507"/>
              <a:gd name="connsiteX632" fmla="*/ 54959 w 5387634"/>
              <a:gd name="connsiteY632" fmla="*/ 251517 h 14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5387634" h="1435507">
                <a:moveTo>
                  <a:pt x="2970137" y="1204072"/>
                </a:moveTo>
                <a:cubicBezTo>
                  <a:pt x="2955765" y="1203113"/>
                  <a:pt x="2941367" y="1205534"/>
                  <a:pt x="2928090" y="1211123"/>
                </a:cubicBezTo>
                <a:cubicBezTo>
                  <a:pt x="2919596" y="1215880"/>
                  <a:pt x="2915349" y="1225648"/>
                  <a:pt x="2915349" y="1240428"/>
                </a:cubicBezTo>
                <a:cubicBezTo>
                  <a:pt x="2914457" y="1249806"/>
                  <a:pt x="2918194" y="1259039"/>
                  <a:pt x="2925372" y="1265147"/>
                </a:cubicBezTo>
                <a:cubicBezTo>
                  <a:pt x="2935378" y="1270727"/>
                  <a:pt x="2946829" y="1273182"/>
                  <a:pt x="2958245" y="1272197"/>
                </a:cubicBezTo>
                <a:cubicBezTo>
                  <a:pt x="2974155" y="1272673"/>
                  <a:pt x="2989946" y="1269411"/>
                  <a:pt x="3004370" y="1262683"/>
                </a:cubicBezTo>
                <a:cubicBezTo>
                  <a:pt x="3015676" y="1257612"/>
                  <a:pt x="3024994" y="1248957"/>
                  <a:pt x="3030872" y="1238050"/>
                </a:cubicBezTo>
                <a:lnTo>
                  <a:pt x="3030872" y="1204072"/>
                </a:lnTo>
                <a:close/>
                <a:moveTo>
                  <a:pt x="1618770" y="1164828"/>
                </a:moveTo>
                <a:lnTo>
                  <a:pt x="1618770" y="1260305"/>
                </a:lnTo>
                <a:lnTo>
                  <a:pt x="1656740" y="1260730"/>
                </a:lnTo>
                <a:cubicBezTo>
                  <a:pt x="1668811" y="1260874"/>
                  <a:pt x="1680881" y="1260135"/>
                  <a:pt x="1692841" y="1258521"/>
                </a:cubicBezTo>
                <a:cubicBezTo>
                  <a:pt x="1700936" y="1257587"/>
                  <a:pt x="1708785" y="1255106"/>
                  <a:pt x="1715946" y="1251216"/>
                </a:cubicBezTo>
                <a:cubicBezTo>
                  <a:pt x="1721535" y="1247980"/>
                  <a:pt x="1725825" y="1242909"/>
                  <a:pt x="1728093" y="1236861"/>
                </a:cubicBezTo>
                <a:cubicBezTo>
                  <a:pt x="1730717" y="1229182"/>
                  <a:pt x="1731924" y="1221095"/>
                  <a:pt x="1731660" y="1212991"/>
                </a:cubicBezTo>
                <a:cubicBezTo>
                  <a:pt x="1731847" y="1205415"/>
                  <a:pt x="1730641" y="1197872"/>
                  <a:pt x="1728093" y="1190736"/>
                </a:cubicBezTo>
                <a:cubicBezTo>
                  <a:pt x="1725774" y="1184646"/>
                  <a:pt x="1721620" y="1179422"/>
                  <a:pt x="1716201" y="1175786"/>
                </a:cubicBezTo>
                <a:cubicBezTo>
                  <a:pt x="1709176" y="1171378"/>
                  <a:pt x="1701302" y="1168481"/>
                  <a:pt x="1693096" y="1167292"/>
                </a:cubicBezTo>
                <a:cubicBezTo>
                  <a:pt x="1681060" y="1165500"/>
                  <a:pt x="1668904" y="1164676"/>
                  <a:pt x="1656740" y="1164828"/>
                </a:cubicBezTo>
                <a:close/>
                <a:moveTo>
                  <a:pt x="2009595" y="1087700"/>
                </a:moveTo>
                <a:cubicBezTo>
                  <a:pt x="1999343" y="1087454"/>
                  <a:pt x="1989132" y="1089033"/>
                  <a:pt x="1979440" y="1092372"/>
                </a:cubicBezTo>
                <a:cubicBezTo>
                  <a:pt x="1971439" y="1095302"/>
                  <a:pt x="1964592" y="1100722"/>
                  <a:pt x="1959904" y="1107831"/>
                </a:cubicBezTo>
                <a:cubicBezTo>
                  <a:pt x="1954476" y="1116564"/>
                  <a:pt x="1950976" y="1126349"/>
                  <a:pt x="1949625" y="1136542"/>
                </a:cubicBezTo>
                <a:cubicBezTo>
                  <a:pt x="1947417" y="1151272"/>
                  <a:pt x="1946423" y="1166162"/>
                  <a:pt x="1946652" y="1181052"/>
                </a:cubicBezTo>
                <a:cubicBezTo>
                  <a:pt x="1946448" y="1195926"/>
                  <a:pt x="1947527" y="1210791"/>
                  <a:pt x="1949880" y="1225478"/>
                </a:cubicBezTo>
                <a:cubicBezTo>
                  <a:pt x="1951367" y="1235637"/>
                  <a:pt x="1954985" y="1245363"/>
                  <a:pt x="1960498" y="1254019"/>
                </a:cubicBezTo>
                <a:cubicBezTo>
                  <a:pt x="1965153" y="1260891"/>
                  <a:pt x="1971881" y="1266098"/>
                  <a:pt x="1979695" y="1268884"/>
                </a:cubicBezTo>
                <a:cubicBezTo>
                  <a:pt x="1989370" y="1271857"/>
                  <a:pt x="1999487" y="1273148"/>
                  <a:pt x="2009595" y="1272706"/>
                </a:cubicBezTo>
                <a:lnTo>
                  <a:pt x="2009595" y="1273216"/>
                </a:lnTo>
                <a:cubicBezTo>
                  <a:pt x="2019789" y="1273471"/>
                  <a:pt x="2029956" y="1272010"/>
                  <a:pt x="2039666" y="1268884"/>
                </a:cubicBezTo>
                <a:cubicBezTo>
                  <a:pt x="2047599" y="1266149"/>
                  <a:pt x="2054454" y="1260942"/>
                  <a:pt x="2059203" y="1254019"/>
                </a:cubicBezTo>
                <a:cubicBezTo>
                  <a:pt x="2064673" y="1245372"/>
                  <a:pt x="2068181" y="1235629"/>
                  <a:pt x="2069481" y="1225478"/>
                </a:cubicBezTo>
                <a:cubicBezTo>
                  <a:pt x="2071647" y="1210774"/>
                  <a:pt x="2072641" y="1195918"/>
                  <a:pt x="2072454" y="1181052"/>
                </a:cubicBezTo>
                <a:cubicBezTo>
                  <a:pt x="2072658" y="1166153"/>
                  <a:pt x="2071579" y="1151263"/>
                  <a:pt x="2069226" y="1136542"/>
                </a:cubicBezTo>
                <a:cubicBezTo>
                  <a:pt x="2067697" y="1126349"/>
                  <a:pt x="2064078" y="1116572"/>
                  <a:pt x="2058608" y="1107831"/>
                </a:cubicBezTo>
                <a:cubicBezTo>
                  <a:pt x="2054012" y="1100773"/>
                  <a:pt x="2047285" y="1095362"/>
                  <a:pt x="2039411" y="1092372"/>
                </a:cubicBezTo>
                <a:cubicBezTo>
                  <a:pt x="2029838" y="1089025"/>
                  <a:pt x="2019738" y="1087445"/>
                  <a:pt x="2009595" y="1087700"/>
                </a:cubicBezTo>
                <a:close/>
                <a:moveTo>
                  <a:pt x="5216557" y="1087190"/>
                </a:moveTo>
                <a:cubicBezTo>
                  <a:pt x="5205183" y="1086791"/>
                  <a:pt x="5193868" y="1088940"/>
                  <a:pt x="5183429" y="1093476"/>
                </a:cubicBezTo>
                <a:cubicBezTo>
                  <a:pt x="5174926" y="1097468"/>
                  <a:pt x="5167714" y="1103771"/>
                  <a:pt x="5162618" y="1111654"/>
                </a:cubicBezTo>
                <a:cubicBezTo>
                  <a:pt x="5156960" y="1120548"/>
                  <a:pt x="5153257" y="1130528"/>
                  <a:pt x="5151745" y="1140959"/>
                </a:cubicBezTo>
                <a:cubicBezTo>
                  <a:pt x="5149613" y="1154041"/>
                  <a:pt x="5148619" y="1167292"/>
                  <a:pt x="5148772" y="1180543"/>
                </a:cubicBezTo>
                <a:cubicBezTo>
                  <a:pt x="5148636" y="1193344"/>
                  <a:pt x="5149630" y="1206136"/>
                  <a:pt x="5151745" y="1218767"/>
                </a:cubicBezTo>
                <a:cubicBezTo>
                  <a:pt x="5153316" y="1229097"/>
                  <a:pt x="5157020" y="1238993"/>
                  <a:pt x="5162618" y="1247818"/>
                </a:cubicBezTo>
                <a:cubicBezTo>
                  <a:pt x="5167799" y="1255692"/>
                  <a:pt x="5174985" y="1262055"/>
                  <a:pt x="5183429" y="1266251"/>
                </a:cubicBezTo>
                <a:cubicBezTo>
                  <a:pt x="5193750" y="1270880"/>
                  <a:pt x="5204996" y="1273089"/>
                  <a:pt x="5216302" y="1272707"/>
                </a:cubicBezTo>
                <a:cubicBezTo>
                  <a:pt x="5227523" y="1273242"/>
                  <a:pt x="5238685" y="1270719"/>
                  <a:pt x="5248580" y="1265401"/>
                </a:cubicBezTo>
                <a:cubicBezTo>
                  <a:pt x="5256565" y="1260713"/>
                  <a:pt x="5263046" y="1253849"/>
                  <a:pt x="5267268" y="1245610"/>
                </a:cubicBezTo>
                <a:cubicBezTo>
                  <a:pt x="5271881" y="1236444"/>
                  <a:pt x="5274760" y="1226514"/>
                  <a:pt x="5275763" y="1216304"/>
                </a:cubicBezTo>
                <a:cubicBezTo>
                  <a:pt x="5277062" y="1204429"/>
                  <a:pt x="5277682" y="1192486"/>
                  <a:pt x="5277632" y="1180543"/>
                </a:cubicBezTo>
                <a:cubicBezTo>
                  <a:pt x="5277699" y="1168107"/>
                  <a:pt x="5276994" y="1155680"/>
                  <a:pt x="5275508" y="1143338"/>
                </a:cubicBezTo>
                <a:cubicBezTo>
                  <a:pt x="5274446" y="1133060"/>
                  <a:pt x="5271566" y="1123053"/>
                  <a:pt x="5267014" y="1113778"/>
                </a:cubicBezTo>
                <a:cubicBezTo>
                  <a:pt x="5262843" y="1105674"/>
                  <a:pt x="5256446" y="1098921"/>
                  <a:pt x="5248580" y="1094325"/>
                </a:cubicBezTo>
                <a:cubicBezTo>
                  <a:pt x="5238735" y="1089127"/>
                  <a:pt x="5227676" y="1086663"/>
                  <a:pt x="5216557" y="1087190"/>
                </a:cubicBezTo>
                <a:close/>
                <a:moveTo>
                  <a:pt x="4733907" y="1034101"/>
                </a:moveTo>
                <a:lnTo>
                  <a:pt x="4812565" y="1034101"/>
                </a:lnTo>
                <a:lnTo>
                  <a:pt x="4812565" y="1213756"/>
                </a:lnTo>
                <a:cubicBezTo>
                  <a:pt x="4811393" y="1228333"/>
                  <a:pt x="4814714" y="1242917"/>
                  <a:pt x="4822079" y="1255548"/>
                </a:cubicBezTo>
                <a:cubicBezTo>
                  <a:pt x="4828365" y="1264213"/>
                  <a:pt x="4841106" y="1268545"/>
                  <a:pt x="4860304" y="1268545"/>
                </a:cubicBezTo>
                <a:cubicBezTo>
                  <a:pt x="4873606" y="1269003"/>
                  <a:pt x="4886797" y="1265920"/>
                  <a:pt x="4898528" y="1259626"/>
                </a:cubicBezTo>
                <a:cubicBezTo>
                  <a:pt x="4909860" y="1252346"/>
                  <a:pt x="4917929" y="1240955"/>
                  <a:pt x="4921038" y="1227857"/>
                </a:cubicBezTo>
                <a:lnTo>
                  <a:pt x="4921038" y="1034101"/>
                </a:lnTo>
                <a:lnTo>
                  <a:pt x="4999356" y="1034101"/>
                </a:lnTo>
                <a:lnTo>
                  <a:pt x="4999356" y="1326986"/>
                </a:lnTo>
                <a:lnTo>
                  <a:pt x="4928259" y="1326986"/>
                </a:lnTo>
                <a:lnTo>
                  <a:pt x="4922312" y="1291734"/>
                </a:lnTo>
                <a:cubicBezTo>
                  <a:pt x="4914302" y="1305555"/>
                  <a:pt x="4902019" y="1316410"/>
                  <a:pt x="4887316" y="1322654"/>
                </a:cubicBezTo>
                <a:cubicBezTo>
                  <a:pt x="4869817" y="1329602"/>
                  <a:pt x="4851095" y="1332923"/>
                  <a:pt x="4832272" y="1332422"/>
                </a:cubicBezTo>
                <a:cubicBezTo>
                  <a:pt x="4816744" y="1332779"/>
                  <a:pt x="4801259" y="1330655"/>
                  <a:pt x="4786403" y="1326136"/>
                </a:cubicBezTo>
                <a:cubicBezTo>
                  <a:pt x="4774884" y="1322560"/>
                  <a:pt x="4764453" y="1316130"/>
                  <a:pt x="4756078" y="1307449"/>
                </a:cubicBezTo>
                <a:cubicBezTo>
                  <a:pt x="4747991" y="1298776"/>
                  <a:pt x="4742156" y="1288243"/>
                  <a:pt x="4739089" y="1276784"/>
                </a:cubicBezTo>
                <a:cubicBezTo>
                  <a:pt x="4735411" y="1263083"/>
                  <a:pt x="4733669" y="1248923"/>
                  <a:pt x="4733907" y="1234737"/>
                </a:cubicBezTo>
                <a:close/>
                <a:moveTo>
                  <a:pt x="2514925" y="1034101"/>
                </a:moveTo>
                <a:lnTo>
                  <a:pt x="2593583" y="1034101"/>
                </a:lnTo>
                <a:lnTo>
                  <a:pt x="2593583" y="1213756"/>
                </a:lnTo>
                <a:cubicBezTo>
                  <a:pt x="2592495" y="1228290"/>
                  <a:pt x="2595876" y="1242815"/>
                  <a:pt x="2603266" y="1255378"/>
                </a:cubicBezTo>
                <a:cubicBezTo>
                  <a:pt x="2609552" y="1264043"/>
                  <a:pt x="2622294" y="1268375"/>
                  <a:pt x="2641491" y="1268375"/>
                </a:cubicBezTo>
                <a:cubicBezTo>
                  <a:pt x="2654793" y="1268834"/>
                  <a:pt x="2667985" y="1265750"/>
                  <a:pt x="2679716" y="1259456"/>
                </a:cubicBezTo>
                <a:cubicBezTo>
                  <a:pt x="2691022" y="1252151"/>
                  <a:pt x="2699083" y="1240777"/>
                  <a:pt x="2702226" y="1227687"/>
                </a:cubicBezTo>
                <a:lnTo>
                  <a:pt x="2702226" y="1034101"/>
                </a:lnTo>
                <a:lnTo>
                  <a:pt x="2780289" y="1034101"/>
                </a:lnTo>
                <a:lnTo>
                  <a:pt x="2780289" y="1326986"/>
                </a:lnTo>
                <a:lnTo>
                  <a:pt x="2709276" y="1326986"/>
                </a:lnTo>
                <a:lnTo>
                  <a:pt x="2703330" y="1291734"/>
                </a:lnTo>
                <a:cubicBezTo>
                  <a:pt x="2695294" y="1305537"/>
                  <a:pt x="2683020" y="1316376"/>
                  <a:pt x="2668333" y="1322654"/>
                </a:cubicBezTo>
                <a:cubicBezTo>
                  <a:pt x="2650835" y="1329593"/>
                  <a:pt x="2632113" y="1332915"/>
                  <a:pt x="2613290" y="1332422"/>
                </a:cubicBezTo>
                <a:cubicBezTo>
                  <a:pt x="2597762" y="1332779"/>
                  <a:pt x="2582277" y="1330655"/>
                  <a:pt x="2567420" y="1326136"/>
                </a:cubicBezTo>
                <a:cubicBezTo>
                  <a:pt x="2555876" y="1322560"/>
                  <a:pt x="2545411" y="1316139"/>
                  <a:pt x="2537010" y="1307449"/>
                </a:cubicBezTo>
                <a:cubicBezTo>
                  <a:pt x="2528983" y="1298725"/>
                  <a:pt x="2523156" y="1288217"/>
                  <a:pt x="2520022" y="1276784"/>
                </a:cubicBezTo>
                <a:cubicBezTo>
                  <a:pt x="2516411" y="1263066"/>
                  <a:pt x="2514704" y="1248923"/>
                  <a:pt x="2514925" y="1234737"/>
                </a:cubicBezTo>
                <a:close/>
                <a:moveTo>
                  <a:pt x="2170054" y="1034101"/>
                </a:moveTo>
                <a:lnTo>
                  <a:pt x="2257376" y="1034101"/>
                </a:lnTo>
                <a:lnTo>
                  <a:pt x="2326265" y="1242892"/>
                </a:lnTo>
                <a:lnTo>
                  <a:pt x="2329493" y="1242892"/>
                </a:lnTo>
                <a:lnTo>
                  <a:pt x="2394560" y="1034101"/>
                </a:lnTo>
                <a:lnTo>
                  <a:pt x="2479504" y="1034101"/>
                </a:lnTo>
                <a:lnTo>
                  <a:pt x="2381394" y="1299889"/>
                </a:lnTo>
                <a:cubicBezTo>
                  <a:pt x="2373239" y="1322314"/>
                  <a:pt x="2363530" y="1344136"/>
                  <a:pt x="2352343" y="1365210"/>
                </a:cubicBezTo>
                <a:cubicBezTo>
                  <a:pt x="2343891" y="1381247"/>
                  <a:pt x="2332339" y="1395450"/>
                  <a:pt x="2318366" y="1407002"/>
                </a:cubicBezTo>
                <a:cubicBezTo>
                  <a:pt x="2304877" y="1417595"/>
                  <a:pt x="2289213" y="1425087"/>
                  <a:pt x="2272496" y="1428918"/>
                </a:cubicBezTo>
                <a:cubicBezTo>
                  <a:pt x="2251345" y="1433675"/>
                  <a:pt x="2229701" y="1435875"/>
                  <a:pt x="2208024" y="1435458"/>
                </a:cubicBezTo>
                <a:lnTo>
                  <a:pt x="2208109" y="1367674"/>
                </a:lnTo>
                <a:cubicBezTo>
                  <a:pt x="2232657" y="1367674"/>
                  <a:pt x="2250581" y="1364106"/>
                  <a:pt x="2261199" y="1357056"/>
                </a:cubicBezTo>
                <a:cubicBezTo>
                  <a:pt x="2272598" y="1349317"/>
                  <a:pt x="2280736" y="1337638"/>
                  <a:pt x="2284048" y="1324268"/>
                </a:cubicBezTo>
                <a:close/>
                <a:moveTo>
                  <a:pt x="2977782" y="1029174"/>
                </a:moveTo>
                <a:cubicBezTo>
                  <a:pt x="2998653" y="1028792"/>
                  <a:pt x="3019498" y="1030907"/>
                  <a:pt x="3039876" y="1035460"/>
                </a:cubicBezTo>
                <a:cubicBezTo>
                  <a:pt x="3054546" y="1038645"/>
                  <a:pt x="3068400" y="1044838"/>
                  <a:pt x="3080564" y="1053638"/>
                </a:cubicBezTo>
                <a:cubicBezTo>
                  <a:pt x="3090587" y="1061206"/>
                  <a:pt x="3098275" y="1071450"/>
                  <a:pt x="3102734" y="1083198"/>
                </a:cubicBezTo>
                <a:cubicBezTo>
                  <a:pt x="3107525" y="1096305"/>
                  <a:pt x="3109836" y="1110193"/>
                  <a:pt x="3109530" y="1124141"/>
                </a:cubicBezTo>
                <a:lnTo>
                  <a:pt x="3109530" y="1326985"/>
                </a:lnTo>
                <a:lnTo>
                  <a:pt x="3039027" y="1326985"/>
                </a:lnTo>
                <a:lnTo>
                  <a:pt x="3031467" y="1293008"/>
                </a:lnTo>
                <a:cubicBezTo>
                  <a:pt x="3023473" y="1305418"/>
                  <a:pt x="3011929" y="1315127"/>
                  <a:pt x="2998339" y="1320869"/>
                </a:cubicBezTo>
                <a:cubicBezTo>
                  <a:pt x="2979422" y="1329313"/>
                  <a:pt x="2958823" y="1333322"/>
                  <a:pt x="2938114" y="1332592"/>
                </a:cubicBezTo>
                <a:cubicBezTo>
                  <a:pt x="2905215" y="1332592"/>
                  <a:pt x="2880267" y="1325261"/>
                  <a:pt x="2863278" y="1310591"/>
                </a:cubicBezTo>
                <a:cubicBezTo>
                  <a:pt x="2846289" y="1295922"/>
                  <a:pt x="2837795" y="1273412"/>
                  <a:pt x="2837795" y="1243062"/>
                </a:cubicBezTo>
                <a:cubicBezTo>
                  <a:pt x="2837795" y="1209084"/>
                  <a:pt x="2848014" y="1185215"/>
                  <a:pt x="2868460" y="1171454"/>
                </a:cubicBezTo>
                <a:cubicBezTo>
                  <a:pt x="2888906" y="1157693"/>
                  <a:pt x="2918831" y="1150838"/>
                  <a:pt x="2958245" y="1150898"/>
                </a:cubicBezTo>
                <a:lnTo>
                  <a:pt x="3030872" y="1150898"/>
                </a:lnTo>
                <a:lnTo>
                  <a:pt x="3030872" y="1143253"/>
                </a:lnTo>
                <a:cubicBezTo>
                  <a:pt x="3031016" y="1135761"/>
                  <a:pt x="3030218" y="1128286"/>
                  <a:pt x="3028494" y="1120998"/>
                </a:cubicBezTo>
                <a:cubicBezTo>
                  <a:pt x="3026999" y="1115154"/>
                  <a:pt x="3023660" y="1109938"/>
                  <a:pt x="3018980" y="1106133"/>
                </a:cubicBezTo>
                <a:cubicBezTo>
                  <a:pt x="3013382" y="1101860"/>
                  <a:pt x="3006867" y="1098955"/>
                  <a:pt x="2999953" y="1097638"/>
                </a:cubicBezTo>
                <a:cubicBezTo>
                  <a:pt x="2989615" y="1095540"/>
                  <a:pt x="2979073" y="1094606"/>
                  <a:pt x="2968523" y="1094835"/>
                </a:cubicBezTo>
                <a:cubicBezTo>
                  <a:pt x="2958075" y="1094835"/>
                  <a:pt x="2947542" y="1095260"/>
                  <a:pt x="2937094" y="1096194"/>
                </a:cubicBezTo>
                <a:cubicBezTo>
                  <a:pt x="2926723" y="1097027"/>
                  <a:pt x="2916402" y="1098386"/>
                  <a:pt x="2906175" y="1100272"/>
                </a:cubicBezTo>
                <a:lnTo>
                  <a:pt x="2906175" y="1033506"/>
                </a:lnTo>
                <a:cubicBezTo>
                  <a:pt x="2917387" y="1032062"/>
                  <a:pt x="2929449" y="1030958"/>
                  <a:pt x="2942531" y="1030278"/>
                </a:cubicBezTo>
                <a:cubicBezTo>
                  <a:pt x="2955612" y="1029599"/>
                  <a:pt x="2967249" y="1029174"/>
                  <a:pt x="2977782" y="1029174"/>
                </a:cubicBezTo>
                <a:close/>
                <a:moveTo>
                  <a:pt x="2009595" y="1028919"/>
                </a:moveTo>
                <a:cubicBezTo>
                  <a:pt x="2030059" y="1028622"/>
                  <a:pt x="2050479" y="1030992"/>
                  <a:pt x="2070330" y="1035969"/>
                </a:cubicBezTo>
                <a:cubicBezTo>
                  <a:pt x="2087081" y="1040149"/>
                  <a:pt x="2102498" y="1048541"/>
                  <a:pt x="2115095" y="1060348"/>
                </a:cubicBezTo>
                <a:cubicBezTo>
                  <a:pt x="2128075" y="1073370"/>
                  <a:pt x="2137648" y="1089382"/>
                  <a:pt x="2142957" y="1106982"/>
                </a:cubicBezTo>
                <a:cubicBezTo>
                  <a:pt x="2155979" y="1155298"/>
                  <a:pt x="2155979" y="1206213"/>
                  <a:pt x="2142957" y="1254528"/>
                </a:cubicBezTo>
                <a:cubicBezTo>
                  <a:pt x="2137648" y="1272129"/>
                  <a:pt x="2128075" y="1288149"/>
                  <a:pt x="2115095" y="1301163"/>
                </a:cubicBezTo>
                <a:cubicBezTo>
                  <a:pt x="2102498" y="1312995"/>
                  <a:pt x="2087090" y="1321421"/>
                  <a:pt x="2070330" y="1325626"/>
                </a:cubicBezTo>
                <a:cubicBezTo>
                  <a:pt x="2050470" y="1330570"/>
                  <a:pt x="2030059" y="1332940"/>
                  <a:pt x="2009595" y="1332676"/>
                </a:cubicBezTo>
                <a:cubicBezTo>
                  <a:pt x="1989022" y="1332931"/>
                  <a:pt x="1968500" y="1330561"/>
                  <a:pt x="1948521" y="1325626"/>
                </a:cubicBezTo>
                <a:cubicBezTo>
                  <a:pt x="1931660" y="1321481"/>
                  <a:pt x="1916157" y="1313055"/>
                  <a:pt x="1903501" y="1301163"/>
                </a:cubicBezTo>
                <a:cubicBezTo>
                  <a:pt x="1890496" y="1288149"/>
                  <a:pt x="1880898" y="1272137"/>
                  <a:pt x="1875554" y="1254528"/>
                </a:cubicBezTo>
                <a:cubicBezTo>
                  <a:pt x="1862533" y="1206213"/>
                  <a:pt x="1862533" y="1155298"/>
                  <a:pt x="1875554" y="1106982"/>
                </a:cubicBezTo>
                <a:cubicBezTo>
                  <a:pt x="1880898" y="1089373"/>
                  <a:pt x="1890496" y="1073361"/>
                  <a:pt x="1903501" y="1060348"/>
                </a:cubicBezTo>
                <a:cubicBezTo>
                  <a:pt x="1916157" y="1048481"/>
                  <a:pt x="1931668" y="1040089"/>
                  <a:pt x="1948521" y="1035969"/>
                </a:cubicBezTo>
                <a:cubicBezTo>
                  <a:pt x="1968491" y="1030992"/>
                  <a:pt x="1989022" y="1028622"/>
                  <a:pt x="2009595" y="1028919"/>
                </a:cubicBezTo>
                <a:close/>
                <a:moveTo>
                  <a:pt x="3356376" y="1028664"/>
                </a:moveTo>
                <a:cubicBezTo>
                  <a:pt x="3371870" y="1028282"/>
                  <a:pt x="3387329" y="1030372"/>
                  <a:pt x="3402161" y="1034865"/>
                </a:cubicBezTo>
                <a:cubicBezTo>
                  <a:pt x="3413671" y="1038407"/>
                  <a:pt x="3424059" y="1044880"/>
                  <a:pt x="3432316" y="1053638"/>
                </a:cubicBezTo>
                <a:cubicBezTo>
                  <a:pt x="3440114" y="1062370"/>
                  <a:pt x="3445677" y="1072869"/>
                  <a:pt x="3448540" y="1084217"/>
                </a:cubicBezTo>
                <a:cubicBezTo>
                  <a:pt x="3452040" y="1098097"/>
                  <a:pt x="3453696" y="1112376"/>
                  <a:pt x="3453467" y="1126689"/>
                </a:cubicBezTo>
                <a:lnTo>
                  <a:pt x="3453467" y="1326816"/>
                </a:lnTo>
                <a:lnTo>
                  <a:pt x="3374809" y="1326816"/>
                </a:lnTo>
                <a:lnTo>
                  <a:pt x="3374809" y="1147415"/>
                </a:lnTo>
                <a:cubicBezTo>
                  <a:pt x="3374928" y="1138870"/>
                  <a:pt x="3374189" y="1130333"/>
                  <a:pt x="3372600" y="1121932"/>
                </a:cubicBezTo>
                <a:cubicBezTo>
                  <a:pt x="3371547" y="1115774"/>
                  <a:pt x="3369041" y="1109947"/>
                  <a:pt x="3365295" y="1104944"/>
                </a:cubicBezTo>
                <a:cubicBezTo>
                  <a:pt x="3361558" y="1100416"/>
                  <a:pt x="3356563" y="1097103"/>
                  <a:pt x="3350940" y="1095430"/>
                </a:cubicBezTo>
                <a:cubicBezTo>
                  <a:pt x="3343176" y="1093247"/>
                  <a:pt x="3335132" y="1092245"/>
                  <a:pt x="3327070" y="1092457"/>
                </a:cubicBezTo>
                <a:cubicBezTo>
                  <a:pt x="3313199" y="1091862"/>
                  <a:pt x="3299413" y="1094784"/>
                  <a:pt x="3286977" y="1100951"/>
                </a:cubicBezTo>
                <a:cubicBezTo>
                  <a:pt x="3275578" y="1107985"/>
                  <a:pt x="3267542" y="1119367"/>
                  <a:pt x="3264722" y="1132465"/>
                </a:cubicBezTo>
                <a:lnTo>
                  <a:pt x="3264722" y="1326646"/>
                </a:lnTo>
                <a:lnTo>
                  <a:pt x="3186064" y="1326646"/>
                </a:lnTo>
                <a:lnTo>
                  <a:pt x="3186064" y="1034101"/>
                </a:lnTo>
                <a:lnTo>
                  <a:pt x="3264722" y="1034101"/>
                </a:lnTo>
                <a:lnTo>
                  <a:pt x="3264722" y="1069352"/>
                </a:lnTo>
                <a:cubicBezTo>
                  <a:pt x="3272868" y="1055413"/>
                  <a:pt x="3285465" y="1044608"/>
                  <a:pt x="3300483" y="1038688"/>
                </a:cubicBezTo>
                <a:cubicBezTo>
                  <a:pt x="3318253" y="1031646"/>
                  <a:pt x="3337264" y="1028240"/>
                  <a:pt x="3356376" y="1028664"/>
                </a:cubicBezTo>
                <a:close/>
                <a:moveTo>
                  <a:pt x="1618770" y="1016093"/>
                </a:moveTo>
                <a:lnTo>
                  <a:pt x="1618770" y="1105538"/>
                </a:lnTo>
                <a:lnTo>
                  <a:pt x="1646462" y="1105538"/>
                </a:lnTo>
                <a:cubicBezTo>
                  <a:pt x="1657989" y="1105657"/>
                  <a:pt x="1669507" y="1105037"/>
                  <a:pt x="1680949" y="1103669"/>
                </a:cubicBezTo>
                <a:cubicBezTo>
                  <a:pt x="1689138" y="1102828"/>
                  <a:pt x="1697105" y="1100527"/>
                  <a:pt x="1704478" y="1096874"/>
                </a:cubicBezTo>
                <a:cubicBezTo>
                  <a:pt x="1710348" y="1093960"/>
                  <a:pt x="1715122" y="1089220"/>
                  <a:pt x="1718069" y="1083368"/>
                </a:cubicBezTo>
                <a:cubicBezTo>
                  <a:pt x="1721238" y="1076182"/>
                  <a:pt x="1722724" y="1068367"/>
                  <a:pt x="1722401" y="1060518"/>
                </a:cubicBezTo>
                <a:cubicBezTo>
                  <a:pt x="1722741" y="1052533"/>
                  <a:pt x="1721263" y="1044574"/>
                  <a:pt x="1718069" y="1037244"/>
                </a:cubicBezTo>
                <a:cubicBezTo>
                  <a:pt x="1715156" y="1031459"/>
                  <a:pt x="1710526" y="1026711"/>
                  <a:pt x="1704818" y="1023653"/>
                </a:cubicBezTo>
                <a:cubicBezTo>
                  <a:pt x="1697428" y="1020059"/>
                  <a:pt x="1689401" y="1017953"/>
                  <a:pt x="1681204" y="1017452"/>
                </a:cubicBezTo>
                <a:cubicBezTo>
                  <a:pt x="1671435" y="1016517"/>
                  <a:pt x="1659883" y="1016093"/>
                  <a:pt x="1646462" y="1016093"/>
                </a:cubicBezTo>
                <a:close/>
                <a:moveTo>
                  <a:pt x="3793581" y="950431"/>
                </a:moveTo>
                <a:lnTo>
                  <a:pt x="4072791" y="950431"/>
                </a:lnTo>
                <a:lnTo>
                  <a:pt x="4072791" y="1022633"/>
                </a:lnTo>
                <a:lnTo>
                  <a:pt x="3974171" y="1022633"/>
                </a:lnTo>
                <a:lnTo>
                  <a:pt x="3974171" y="1326985"/>
                </a:lnTo>
                <a:lnTo>
                  <a:pt x="3892285" y="1326985"/>
                </a:lnTo>
                <a:lnTo>
                  <a:pt x="3892285" y="1022633"/>
                </a:lnTo>
                <a:lnTo>
                  <a:pt x="3793581" y="1022633"/>
                </a:lnTo>
                <a:close/>
                <a:moveTo>
                  <a:pt x="3663872" y="950431"/>
                </a:moveTo>
                <a:lnTo>
                  <a:pt x="3746352" y="950431"/>
                </a:lnTo>
                <a:lnTo>
                  <a:pt x="3746352" y="1326900"/>
                </a:lnTo>
                <a:lnTo>
                  <a:pt x="3663872" y="1326900"/>
                </a:lnTo>
                <a:close/>
                <a:moveTo>
                  <a:pt x="1536035" y="950431"/>
                </a:moveTo>
                <a:lnTo>
                  <a:pt x="1662941" y="950431"/>
                </a:lnTo>
                <a:cubicBezTo>
                  <a:pt x="1685893" y="950007"/>
                  <a:pt x="1708827" y="952113"/>
                  <a:pt x="1731321" y="956717"/>
                </a:cubicBezTo>
                <a:cubicBezTo>
                  <a:pt x="1746907" y="959758"/>
                  <a:pt x="1761610" y="966231"/>
                  <a:pt x="1774386" y="975660"/>
                </a:cubicBezTo>
                <a:cubicBezTo>
                  <a:pt x="1784825" y="983831"/>
                  <a:pt x="1792649" y="994874"/>
                  <a:pt x="1796896" y="1007428"/>
                </a:cubicBezTo>
                <a:cubicBezTo>
                  <a:pt x="1801500" y="1021775"/>
                  <a:pt x="1803709" y="1036785"/>
                  <a:pt x="1803437" y="1051854"/>
                </a:cubicBezTo>
                <a:cubicBezTo>
                  <a:pt x="1804048" y="1068919"/>
                  <a:pt x="1799929" y="1085823"/>
                  <a:pt x="1791545" y="1100696"/>
                </a:cubicBezTo>
                <a:cubicBezTo>
                  <a:pt x="1781368" y="1115230"/>
                  <a:pt x="1766019" y="1125321"/>
                  <a:pt x="1748648" y="1128898"/>
                </a:cubicBezTo>
                <a:lnTo>
                  <a:pt x="1748648" y="1131106"/>
                </a:lnTo>
                <a:cubicBezTo>
                  <a:pt x="1792708" y="1142429"/>
                  <a:pt x="1814760" y="1171539"/>
                  <a:pt x="1814819" y="1218428"/>
                </a:cubicBezTo>
                <a:cubicBezTo>
                  <a:pt x="1815066" y="1233939"/>
                  <a:pt x="1812857" y="1249390"/>
                  <a:pt x="1808279" y="1264212"/>
                </a:cubicBezTo>
                <a:cubicBezTo>
                  <a:pt x="1804099" y="1277421"/>
                  <a:pt x="1796301" y="1289194"/>
                  <a:pt x="1785769" y="1298190"/>
                </a:cubicBezTo>
                <a:cubicBezTo>
                  <a:pt x="1773171" y="1308357"/>
                  <a:pt x="1758451" y="1315586"/>
                  <a:pt x="1742702" y="1319340"/>
                </a:cubicBezTo>
                <a:cubicBezTo>
                  <a:pt x="1720312" y="1324683"/>
                  <a:pt x="1697335" y="1327138"/>
                  <a:pt x="1674323" y="1326646"/>
                </a:cubicBezTo>
                <a:lnTo>
                  <a:pt x="1536035" y="1326646"/>
                </a:lnTo>
                <a:close/>
                <a:moveTo>
                  <a:pt x="4426496" y="944655"/>
                </a:moveTo>
                <a:cubicBezTo>
                  <a:pt x="4456354" y="943942"/>
                  <a:pt x="4486110" y="948308"/>
                  <a:pt x="4514498" y="957567"/>
                </a:cubicBezTo>
                <a:lnTo>
                  <a:pt x="4514498" y="1028664"/>
                </a:lnTo>
                <a:cubicBezTo>
                  <a:pt x="4502122" y="1024477"/>
                  <a:pt x="4489422" y="1021300"/>
                  <a:pt x="4476528" y="1019151"/>
                </a:cubicBezTo>
                <a:cubicBezTo>
                  <a:pt x="4461815" y="1016721"/>
                  <a:pt x="4446925" y="1015557"/>
                  <a:pt x="4432017" y="1015668"/>
                </a:cubicBezTo>
                <a:cubicBezTo>
                  <a:pt x="4417144" y="1015345"/>
                  <a:pt x="4402313" y="1017443"/>
                  <a:pt x="4388101" y="1021869"/>
                </a:cubicBezTo>
                <a:cubicBezTo>
                  <a:pt x="4376235" y="1025725"/>
                  <a:pt x="4365719" y="1032886"/>
                  <a:pt x="4357777" y="1042510"/>
                </a:cubicBezTo>
                <a:cubicBezTo>
                  <a:pt x="4349087" y="1053536"/>
                  <a:pt x="4343047" y="1066413"/>
                  <a:pt x="4340108" y="1080140"/>
                </a:cubicBezTo>
                <a:cubicBezTo>
                  <a:pt x="4335938" y="1099218"/>
                  <a:pt x="4334027" y="1118721"/>
                  <a:pt x="4334417" y="1138241"/>
                </a:cubicBezTo>
                <a:cubicBezTo>
                  <a:pt x="4333975" y="1158551"/>
                  <a:pt x="4335887" y="1178844"/>
                  <a:pt x="4340108" y="1198721"/>
                </a:cubicBezTo>
                <a:cubicBezTo>
                  <a:pt x="4342937" y="1212405"/>
                  <a:pt x="4348993" y="1225223"/>
                  <a:pt x="4357777" y="1236096"/>
                </a:cubicBezTo>
                <a:cubicBezTo>
                  <a:pt x="4365685" y="1245338"/>
                  <a:pt x="4376150" y="1252040"/>
                  <a:pt x="4387847" y="1255378"/>
                </a:cubicBezTo>
                <a:cubicBezTo>
                  <a:pt x="4401897" y="1259235"/>
                  <a:pt x="4416430" y="1261069"/>
                  <a:pt x="4430998" y="1260815"/>
                </a:cubicBezTo>
                <a:cubicBezTo>
                  <a:pt x="4445965" y="1260857"/>
                  <a:pt x="4460907" y="1259668"/>
                  <a:pt x="4475678" y="1257247"/>
                </a:cubicBezTo>
                <a:cubicBezTo>
                  <a:pt x="4490365" y="1254852"/>
                  <a:pt x="4504814" y="1251122"/>
                  <a:pt x="4518830" y="1246119"/>
                </a:cubicBezTo>
                <a:lnTo>
                  <a:pt x="4518830" y="1316707"/>
                </a:lnTo>
                <a:cubicBezTo>
                  <a:pt x="4505706" y="1321931"/>
                  <a:pt x="4492072" y="1325745"/>
                  <a:pt x="4478142" y="1328090"/>
                </a:cubicBezTo>
                <a:cubicBezTo>
                  <a:pt x="4461297" y="1331148"/>
                  <a:pt x="4444215" y="1332685"/>
                  <a:pt x="4427091" y="1332677"/>
                </a:cubicBezTo>
                <a:cubicBezTo>
                  <a:pt x="4401897" y="1332830"/>
                  <a:pt x="4376778" y="1329975"/>
                  <a:pt x="4352256" y="1324182"/>
                </a:cubicBezTo>
                <a:cubicBezTo>
                  <a:pt x="4330909" y="1319306"/>
                  <a:pt x="4311134" y="1309147"/>
                  <a:pt x="4294748" y="1294622"/>
                </a:cubicBezTo>
                <a:cubicBezTo>
                  <a:pt x="4277531" y="1278321"/>
                  <a:pt x="4264823" y="1257833"/>
                  <a:pt x="4257883" y="1235161"/>
                </a:cubicBezTo>
                <a:cubicBezTo>
                  <a:pt x="4248259" y="1203817"/>
                  <a:pt x="4243842" y="1171106"/>
                  <a:pt x="4244802" y="1138326"/>
                </a:cubicBezTo>
                <a:cubicBezTo>
                  <a:pt x="4244046" y="1107373"/>
                  <a:pt x="4248344" y="1076496"/>
                  <a:pt x="4257543" y="1046927"/>
                </a:cubicBezTo>
                <a:cubicBezTo>
                  <a:pt x="4264729" y="1024273"/>
                  <a:pt x="4277293" y="1003699"/>
                  <a:pt x="4294154" y="986957"/>
                </a:cubicBezTo>
                <a:cubicBezTo>
                  <a:pt x="4310352" y="971676"/>
                  <a:pt x="4329991" y="960523"/>
                  <a:pt x="4351406" y="954424"/>
                </a:cubicBezTo>
                <a:cubicBezTo>
                  <a:pt x="4375852" y="947645"/>
                  <a:pt x="4401132" y="944358"/>
                  <a:pt x="4426496" y="944655"/>
                </a:cubicBezTo>
                <a:close/>
                <a:moveTo>
                  <a:pt x="5074531" y="914755"/>
                </a:moveTo>
                <a:lnTo>
                  <a:pt x="5153189" y="914755"/>
                </a:lnTo>
                <a:lnTo>
                  <a:pt x="5153189" y="1069352"/>
                </a:lnTo>
                <a:cubicBezTo>
                  <a:pt x="5160137" y="1057316"/>
                  <a:pt x="5170280" y="1047437"/>
                  <a:pt x="5182495" y="1040811"/>
                </a:cubicBezTo>
                <a:cubicBezTo>
                  <a:pt x="5200706" y="1031748"/>
                  <a:pt x="5220965" y="1027560"/>
                  <a:pt x="5241275" y="1028664"/>
                </a:cubicBezTo>
                <a:cubicBezTo>
                  <a:pt x="5261237" y="1027900"/>
                  <a:pt x="5281114" y="1031493"/>
                  <a:pt x="5299547" y="1039197"/>
                </a:cubicBezTo>
                <a:cubicBezTo>
                  <a:pt x="5313962" y="1045746"/>
                  <a:pt x="5326262" y="1056186"/>
                  <a:pt x="5335053" y="1069352"/>
                </a:cubicBezTo>
                <a:cubicBezTo>
                  <a:pt x="5344312" y="1083920"/>
                  <a:pt x="5350419" y="1100272"/>
                  <a:pt x="5352977" y="1117345"/>
                </a:cubicBezTo>
                <a:cubicBezTo>
                  <a:pt x="5356391" y="1138148"/>
                  <a:pt x="5358048" y="1159205"/>
                  <a:pt x="5357903" y="1180288"/>
                </a:cubicBezTo>
                <a:cubicBezTo>
                  <a:pt x="5357997" y="1200216"/>
                  <a:pt x="5356349" y="1220109"/>
                  <a:pt x="5352977" y="1239748"/>
                </a:cubicBezTo>
                <a:cubicBezTo>
                  <a:pt x="5350249" y="1256856"/>
                  <a:pt x="5344159" y="1273259"/>
                  <a:pt x="5335053" y="1287996"/>
                </a:cubicBezTo>
                <a:cubicBezTo>
                  <a:pt x="5326347" y="1301825"/>
                  <a:pt x="5314080" y="1313063"/>
                  <a:pt x="5299547" y="1320530"/>
                </a:cubicBezTo>
                <a:cubicBezTo>
                  <a:pt x="5281386" y="1329211"/>
                  <a:pt x="5261382" y="1333322"/>
                  <a:pt x="5241275" y="1332507"/>
                </a:cubicBezTo>
                <a:cubicBezTo>
                  <a:pt x="5229154" y="1332702"/>
                  <a:pt x="5217058" y="1331589"/>
                  <a:pt x="5205174" y="1329194"/>
                </a:cubicBezTo>
                <a:cubicBezTo>
                  <a:pt x="5196230" y="1327435"/>
                  <a:pt x="5187625" y="1324259"/>
                  <a:pt x="5179691" y="1319765"/>
                </a:cubicBezTo>
                <a:cubicBezTo>
                  <a:pt x="5173193" y="1315926"/>
                  <a:pt x="5167442" y="1310948"/>
                  <a:pt x="5162703" y="1305070"/>
                </a:cubicBezTo>
                <a:cubicBezTo>
                  <a:pt x="5158031" y="1299277"/>
                  <a:pt x="5154276" y="1292804"/>
                  <a:pt x="5151575" y="1285873"/>
                </a:cubicBezTo>
                <a:lnTo>
                  <a:pt x="5146138" y="1327070"/>
                </a:lnTo>
                <a:lnTo>
                  <a:pt x="5074531" y="1327070"/>
                </a:lnTo>
                <a:close/>
                <a:moveTo>
                  <a:pt x="4575148" y="914415"/>
                </a:moveTo>
                <a:lnTo>
                  <a:pt x="4653806" y="914415"/>
                </a:lnTo>
                <a:lnTo>
                  <a:pt x="4653806" y="1234991"/>
                </a:lnTo>
                <a:cubicBezTo>
                  <a:pt x="4652829" y="1244012"/>
                  <a:pt x="4654732" y="1253110"/>
                  <a:pt x="4659242" y="1260984"/>
                </a:cubicBezTo>
                <a:cubicBezTo>
                  <a:pt x="4664297" y="1265894"/>
                  <a:pt x="4671270" y="1268289"/>
                  <a:pt x="4678270" y="1267524"/>
                </a:cubicBezTo>
                <a:lnTo>
                  <a:pt x="4685320" y="1267524"/>
                </a:lnTo>
                <a:cubicBezTo>
                  <a:pt x="4687784" y="1267524"/>
                  <a:pt x="4690671" y="1266845"/>
                  <a:pt x="4693814" y="1266166"/>
                </a:cubicBezTo>
                <a:lnTo>
                  <a:pt x="4693814" y="1326900"/>
                </a:lnTo>
                <a:cubicBezTo>
                  <a:pt x="4682797" y="1329108"/>
                  <a:pt x="4671585" y="1330221"/>
                  <a:pt x="4660347" y="1330213"/>
                </a:cubicBezTo>
                <a:cubicBezTo>
                  <a:pt x="4646637" y="1330527"/>
                  <a:pt x="4632952" y="1328981"/>
                  <a:pt x="4619659" y="1325626"/>
                </a:cubicBezTo>
                <a:cubicBezTo>
                  <a:pt x="4609907" y="1323171"/>
                  <a:pt x="4600878" y="1318423"/>
                  <a:pt x="4593326" y="1311780"/>
                </a:cubicBezTo>
                <a:cubicBezTo>
                  <a:pt x="4586480" y="1305401"/>
                  <a:pt x="4581595" y="1297212"/>
                  <a:pt x="4579225" y="1288166"/>
                </a:cubicBezTo>
                <a:cubicBezTo>
                  <a:pt x="4576312" y="1277081"/>
                  <a:pt x="4574936" y="1265647"/>
                  <a:pt x="4575148" y="1254189"/>
                </a:cubicBezTo>
                <a:close/>
                <a:moveTo>
                  <a:pt x="2852067" y="692799"/>
                </a:moveTo>
                <a:lnTo>
                  <a:pt x="2852067" y="741301"/>
                </a:lnTo>
                <a:lnTo>
                  <a:pt x="3031977" y="741301"/>
                </a:lnTo>
                <a:lnTo>
                  <a:pt x="3031977" y="692799"/>
                </a:lnTo>
                <a:close/>
                <a:moveTo>
                  <a:pt x="3214775" y="658481"/>
                </a:moveTo>
                <a:lnTo>
                  <a:pt x="3282730" y="683285"/>
                </a:lnTo>
                <a:cubicBezTo>
                  <a:pt x="3263423" y="731702"/>
                  <a:pt x="3245466" y="772840"/>
                  <a:pt x="3228876" y="806707"/>
                </a:cubicBezTo>
                <a:lnTo>
                  <a:pt x="3162960" y="776298"/>
                </a:lnTo>
                <a:cubicBezTo>
                  <a:pt x="3182837" y="735695"/>
                  <a:pt x="3200106" y="696425"/>
                  <a:pt x="3214775" y="658481"/>
                </a:cubicBezTo>
                <a:close/>
                <a:moveTo>
                  <a:pt x="3629131" y="652790"/>
                </a:moveTo>
                <a:cubicBezTo>
                  <a:pt x="3656882" y="692433"/>
                  <a:pt x="3680946" y="727769"/>
                  <a:pt x="3701333" y="758799"/>
                </a:cubicBezTo>
                <a:lnTo>
                  <a:pt x="3634227" y="797534"/>
                </a:lnTo>
                <a:cubicBezTo>
                  <a:pt x="3621885" y="775389"/>
                  <a:pt x="3607045" y="750789"/>
                  <a:pt x="3589717" y="723718"/>
                </a:cubicBezTo>
                <a:cubicBezTo>
                  <a:pt x="3587508" y="735381"/>
                  <a:pt x="3582437" y="754153"/>
                  <a:pt x="3574512" y="780035"/>
                </a:cubicBezTo>
                <a:cubicBezTo>
                  <a:pt x="3570417" y="794628"/>
                  <a:pt x="3560946" y="807132"/>
                  <a:pt x="3548009" y="815032"/>
                </a:cubicBezTo>
                <a:cubicBezTo>
                  <a:pt x="3530086" y="823535"/>
                  <a:pt x="3510311" y="827417"/>
                  <a:pt x="3490503" y="826329"/>
                </a:cubicBezTo>
                <a:lnTo>
                  <a:pt x="3359265" y="826329"/>
                </a:lnTo>
                <a:cubicBezTo>
                  <a:pt x="3311526" y="826669"/>
                  <a:pt x="3288396" y="802231"/>
                  <a:pt x="3289866" y="753023"/>
                </a:cubicBezTo>
                <a:lnTo>
                  <a:pt x="3289866" y="664682"/>
                </a:lnTo>
                <a:lnTo>
                  <a:pt x="3367759" y="664682"/>
                </a:lnTo>
                <a:lnTo>
                  <a:pt x="3367759" y="731193"/>
                </a:lnTo>
                <a:cubicBezTo>
                  <a:pt x="3366791" y="740443"/>
                  <a:pt x="3369407" y="749719"/>
                  <a:pt x="3375064" y="757100"/>
                </a:cubicBezTo>
                <a:cubicBezTo>
                  <a:pt x="3382284" y="762766"/>
                  <a:pt x="3391424" y="765391"/>
                  <a:pt x="3400547" y="764406"/>
                </a:cubicBezTo>
                <a:lnTo>
                  <a:pt x="3469352" y="764406"/>
                </a:lnTo>
                <a:cubicBezTo>
                  <a:pt x="3478712" y="765187"/>
                  <a:pt x="3488090" y="763242"/>
                  <a:pt x="3496364" y="758799"/>
                </a:cubicBezTo>
                <a:cubicBezTo>
                  <a:pt x="3502853" y="753066"/>
                  <a:pt x="3507220" y="745319"/>
                  <a:pt x="3508765" y="736799"/>
                </a:cubicBezTo>
                <a:cubicBezTo>
                  <a:pt x="3512758" y="722520"/>
                  <a:pt x="3515960" y="708029"/>
                  <a:pt x="3518364" y="693393"/>
                </a:cubicBezTo>
                <a:cubicBezTo>
                  <a:pt x="3534164" y="699764"/>
                  <a:pt x="3556674" y="707833"/>
                  <a:pt x="3586319" y="717687"/>
                </a:cubicBezTo>
                <a:lnTo>
                  <a:pt x="3566018" y="685493"/>
                </a:lnTo>
                <a:close/>
                <a:moveTo>
                  <a:pt x="2775957" y="626882"/>
                </a:moveTo>
                <a:lnTo>
                  <a:pt x="3108596" y="626882"/>
                </a:lnTo>
                <a:lnTo>
                  <a:pt x="3108596" y="834909"/>
                </a:lnTo>
                <a:lnTo>
                  <a:pt x="3032147" y="834909"/>
                </a:lnTo>
                <a:lnTo>
                  <a:pt x="3032147" y="807812"/>
                </a:lnTo>
                <a:lnTo>
                  <a:pt x="2851727" y="807812"/>
                </a:lnTo>
                <a:lnTo>
                  <a:pt x="2851727" y="834909"/>
                </a:lnTo>
                <a:lnTo>
                  <a:pt x="2775957" y="834909"/>
                </a:lnTo>
                <a:close/>
                <a:moveTo>
                  <a:pt x="4005770" y="575491"/>
                </a:moveTo>
                <a:cubicBezTo>
                  <a:pt x="4025877" y="609468"/>
                  <a:pt x="4050960" y="640252"/>
                  <a:pt x="4080181" y="666805"/>
                </a:cubicBezTo>
                <a:cubicBezTo>
                  <a:pt x="4110293" y="641432"/>
                  <a:pt x="4135191" y="610445"/>
                  <a:pt x="4153488" y="575576"/>
                </a:cubicBezTo>
                <a:lnTo>
                  <a:pt x="4153488" y="575491"/>
                </a:lnTo>
                <a:close/>
                <a:moveTo>
                  <a:pt x="3297680" y="560711"/>
                </a:moveTo>
                <a:lnTo>
                  <a:pt x="3297680" y="588403"/>
                </a:lnTo>
                <a:lnTo>
                  <a:pt x="3567716" y="588403"/>
                </a:lnTo>
                <a:lnTo>
                  <a:pt x="3567716" y="560711"/>
                </a:lnTo>
                <a:close/>
                <a:moveTo>
                  <a:pt x="1847692" y="550008"/>
                </a:moveTo>
                <a:lnTo>
                  <a:pt x="1847692" y="574812"/>
                </a:lnTo>
                <a:lnTo>
                  <a:pt x="1913608" y="574812"/>
                </a:lnTo>
                <a:lnTo>
                  <a:pt x="1913608" y="550008"/>
                </a:lnTo>
                <a:close/>
                <a:moveTo>
                  <a:pt x="1708386" y="550008"/>
                </a:moveTo>
                <a:lnTo>
                  <a:pt x="1708386" y="574812"/>
                </a:lnTo>
                <a:lnTo>
                  <a:pt x="1773791" y="574812"/>
                </a:lnTo>
                <a:lnTo>
                  <a:pt x="1773791" y="550008"/>
                </a:lnTo>
                <a:close/>
                <a:moveTo>
                  <a:pt x="2778250" y="540580"/>
                </a:moveTo>
                <a:lnTo>
                  <a:pt x="3105793" y="540580"/>
                </a:lnTo>
                <a:lnTo>
                  <a:pt x="3105793" y="601484"/>
                </a:lnTo>
                <a:lnTo>
                  <a:pt x="2778250" y="601484"/>
                </a:lnTo>
                <a:close/>
                <a:moveTo>
                  <a:pt x="2038815" y="484262"/>
                </a:moveTo>
                <a:lnTo>
                  <a:pt x="2174131" y="484262"/>
                </a:lnTo>
                <a:lnTo>
                  <a:pt x="2174131" y="699593"/>
                </a:lnTo>
                <a:cubicBezTo>
                  <a:pt x="2185157" y="716098"/>
                  <a:pt x="2200574" y="729188"/>
                  <a:pt x="2218641" y="737393"/>
                </a:cubicBezTo>
                <a:cubicBezTo>
                  <a:pt x="2238187" y="745106"/>
                  <a:pt x="2259049" y="748911"/>
                  <a:pt x="2280056" y="748605"/>
                </a:cubicBezTo>
                <a:cubicBezTo>
                  <a:pt x="2386804" y="749344"/>
                  <a:pt x="2484540" y="748971"/>
                  <a:pt x="2573281" y="747501"/>
                </a:cubicBezTo>
                <a:cubicBezTo>
                  <a:pt x="2568779" y="761857"/>
                  <a:pt x="2561049" y="787934"/>
                  <a:pt x="2550091" y="825904"/>
                </a:cubicBezTo>
                <a:cubicBezTo>
                  <a:pt x="2419388" y="825165"/>
                  <a:pt x="2323122" y="823670"/>
                  <a:pt x="2261283" y="821402"/>
                </a:cubicBezTo>
                <a:cubicBezTo>
                  <a:pt x="2203122" y="821003"/>
                  <a:pt x="2160480" y="801185"/>
                  <a:pt x="2133358" y="761942"/>
                </a:cubicBezTo>
                <a:cubicBezTo>
                  <a:pt x="2100000" y="798187"/>
                  <a:pt x="2077694" y="823441"/>
                  <a:pt x="2066422" y="837711"/>
                </a:cubicBezTo>
                <a:lnTo>
                  <a:pt x="2036522" y="742489"/>
                </a:lnTo>
                <a:cubicBezTo>
                  <a:pt x="2056849" y="724422"/>
                  <a:pt x="2076216" y="707858"/>
                  <a:pt x="2094623" y="692798"/>
                </a:cubicBezTo>
                <a:lnTo>
                  <a:pt x="2094623" y="561475"/>
                </a:lnTo>
                <a:lnTo>
                  <a:pt x="2038815" y="561475"/>
                </a:lnTo>
                <a:close/>
                <a:moveTo>
                  <a:pt x="3297680" y="482988"/>
                </a:moveTo>
                <a:lnTo>
                  <a:pt x="3297680" y="510595"/>
                </a:lnTo>
                <a:lnTo>
                  <a:pt x="3567716" y="510595"/>
                </a:lnTo>
                <a:lnTo>
                  <a:pt x="3567716" y="483243"/>
                </a:lnTo>
                <a:close/>
                <a:moveTo>
                  <a:pt x="1847692" y="478911"/>
                </a:moveTo>
                <a:lnTo>
                  <a:pt x="1847692" y="503714"/>
                </a:lnTo>
                <a:lnTo>
                  <a:pt x="1913608" y="503714"/>
                </a:lnTo>
                <a:lnTo>
                  <a:pt x="1913608" y="478911"/>
                </a:lnTo>
                <a:close/>
                <a:moveTo>
                  <a:pt x="1708386" y="478911"/>
                </a:moveTo>
                <a:lnTo>
                  <a:pt x="1708386" y="503714"/>
                </a:lnTo>
                <a:lnTo>
                  <a:pt x="1773791" y="503714"/>
                </a:lnTo>
                <a:lnTo>
                  <a:pt x="1773791" y="478911"/>
                </a:lnTo>
                <a:close/>
                <a:moveTo>
                  <a:pt x="2194177" y="467698"/>
                </a:moveTo>
                <a:lnTo>
                  <a:pt x="2555528" y="467698"/>
                </a:lnTo>
                <a:lnTo>
                  <a:pt x="2555528" y="539305"/>
                </a:lnTo>
                <a:lnTo>
                  <a:pt x="2459966" y="539305"/>
                </a:lnTo>
                <a:lnTo>
                  <a:pt x="2459966" y="643021"/>
                </a:lnTo>
                <a:cubicBezTo>
                  <a:pt x="2459567" y="647158"/>
                  <a:pt x="2460552" y="651311"/>
                  <a:pt x="2462769" y="654828"/>
                </a:cubicBezTo>
                <a:cubicBezTo>
                  <a:pt x="2465292" y="657351"/>
                  <a:pt x="2468817" y="658600"/>
                  <a:pt x="2472368" y="658226"/>
                </a:cubicBezTo>
                <a:lnTo>
                  <a:pt x="2479673" y="658226"/>
                </a:lnTo>
                <a:cubicBezTo>
                  <a:pt x="2488983" y="659407"/>
                  <a:pt x="2497486" y="652815"/>
                  <a:pt x="2498666" y="643505"/>
                </a:cubicBezTo>
                <a:cubicBezTo>
                  <a:pt x="2498777" y="642588"/>
                  <a:pt x="2498819" y="641653"/>
                  <a:pt x="2498785" y="640727"/>
                </a:cubicBezTo>
                <a:cubicBezTo>
                  <a:pt x="2500765" y="626117"/>
                  <a:pt x="2502837" y="604312"/>
                  <a:pt x="2504986" y="575321"/>
                </a:cubicBezTo>
                <a:cubicBezTo>
                  <a:pt x="2539643" y="588122"/>
                  <a:pt x="2560140" y="595453"/>
                  <a:pt x="2566486" y="597321"/>
                </a:cubicBezTo>
                <a:cubicBezTo>
                  <a:pt x="2563088" y="627391"/>
                  <a:pt x="2559180" y="653384"/>
                  <a:pt x="2554678" y="675129"/>
                </a:cubicBezTo>
                <a:cubicBezTo>
                  <a:pt x="2552767" y="690402"/>
                  <a:pt x="2545334" y="704452"/>
                  <a:pt x="2533782" y="714628"/>
                </a:cubicBezTo>
                <a:cubicBezTo>
                  <a:pt x="2519766" y="723768"/>
                  <a:pt x="2503168" y="728117"/>
                  <a:pt x="2486468" y="727030"/>
                </a:cubicBezTo>
                <a:lnTo>
                  <a:pt x="2445865" y="726690"/>
                </a:lnTo>
                <a:cubicBezTo>
                  <a:pt x="2422931" y="726690"/>
                  <a:pt x="2406392" y="721593"/>
                  <a:pt x="2396258" y="711400"/>
                </a:cubicBezTo>
                <a:cubicBezTo>
                  <a:pt x="2385725" y="700952"/>
                  <a:pt x="2380459" y="683794"/>
                  <a:pt x="2380459" y="660434"/>
                </a:cubicBezTo>
                <a:lnTo>
                  <a:pt x="2380459" y="538965"/>
                </a:lnTo>
                <a:lnTo>
                  <a:pt x="2339261" y="538965"/>
                </a:lnTo>
                <a:cubicBezTo>
                  <a:pt x="2337392" y="585913"/>
                  <a:pt x="2330257" y="622720"/>
                  <a:pt x="2317855" y="649392"/>
                </a:cubicBezTo>
                <a:cubicBezTo>
                  <a:pt x="2304715" y="677253"/>
                  <a:pt x="2280480" y="706023"/>
                  <a:pt x="2245144" y="735694"/>
                </a:cubicBezTo>
                <a:cubicBezTo>
                  <a:pt x="2227815" y="717287"/>
                  <a:pt x="2207998" y="697470"/>
                  <a:pt x="2185683" y="676234"/>
                </a:cubicBezTo>
                <a:cubicBezTo>
                  <a:pt x="2214623" y="655567"/>
                  <a:pt x="2233787" y="636591"/>
                  <a:pt x="2243190" y="619322"/>
                </a:cubicBezTo>
                <a:cubicBezTo>
                  <a:pt x="2252593" y="602053"/>
                  <a:pt x="2258055" y="575380"/>
                  <a:pt x="2259584" y="539305"/>
                </a:cubicBezTo>
                <a:lnTo>
                  <a:pt x="2194177" y="539305"/>
                </a:lnTo>
                <a:close/>
                <a:moveTo>
                  <a:pt x="2778250" y="454362"/>
                </a:moveTo>
                <a:lnTo>
                  <a:pt x="3105793" y="454362"/>
                </a:lnTo>
                <a:lnTo>
                  <a:pt x="3105793" y="515267"/>
                </a:lnTo>
                <a:lnTo>
                  <a:pt x="2778250" y="515267"/>
                </a:lnTo>
                <a:close/>
                <a:moveTo>
                  <a:pt x="3297680" y="405095"/>
                </a:moveTo>
                <a:lnTo>
                  <a:pt x="3297680" y="432787"/>
                </a:lnTo>
                <a:lnTo>
                  <a:pt x="3567716" y="432787"/>
                </a:lnTo>
                <a:lnTo>
                  <a:pt x="3567716" y="405095"/>
                </a:lnTo>
                <a:close/>
                <a:moveTo>
                  <a:pt x="2218047" y="329240"/>
                </a:moveTo>
                <a:lnTo>
                  <a:pt x="2529875" y="329240"/>
                </a:lnTo>
                <a:lnTo>
                  <a:pt x="2529875" y="401357"/>
                </a:lnTo>
                <a:lnTo>
                  <a:pt x="2218047" y="401357"/>
                </a:lnTo>
                <a:close/>
                <a:moveTo>
                  <a:pt x="5181136" y="306136"/>
                </a:moveTo>
                <a:lnTo>
                  <a:pt x="5262852" y="306136"/>
                </a:lnTo>
                <a:lnTo>
                  <a:pt x="5262852" y="453768"/>
                </a:lnTo>
                <a:lnTo>
                  <a:pt x="5369966" y="453768"/>
                </a:lnTo>
                <a:lnTo>
                  <a:pt x="5369966" y="530217"/>
                </a:lnTo>
                <a:lnTo>
                  <a:pt x="5263022" y="530217"/>
                </a:lnTo>
                <a:lnTo>
                  <a:pt x="5263022" y="735440"/>
                </a:lnTo>
                <a:lnTo>
                  <a:pt x="5387634" y="735440"/>
                </a:lnTo>
                <a:lnTo>
                  <a:pt x="5387634" y="811889"/>
                </a:lnTo>
                <a:lnTo>
                  <a:pt x="5052701" y="811889"/>
                </a:lnTo>
                <a:lnTo>
                  <a:pt x="5052701" y="735440"/>
                </a:lnTo>
                <a:lnTo>
                  <a:pt x="5181306" y="735440"/>
                </a:lnTo>
                <a:lnTo>
                  <a:pt x="5181306" y="529877"/>
                </a:lnTo>
                <a:lnTo>
                  <a:pt x="5079204" y="529877"/>
                </a:lnTo>
                <a:lnTo>
                  <a:pt x="5079204" y="453428"/>
                </a:lnTo>
                <a:lnTo>
                  <a:pt x="5181136" y="453428"/>
                </a:lnTo>
                <a:close/>
                <a:moveTo>
                  <a:pt x="3788145" y="306135"/>
                </a:moveTo>
                <a:lnTo>
                  <a:pt x="3864594" y="306135"/>
                </a:lnTo>
                <a:lnTo>
                  <a:pt x="3864594" y="394647"/>
                </a:lnTo>
                <a:lnTo>
                  <a:pt x="3907066" y="394647"/>
                </a:lnTo>
                <a:lnTo>
                  <a:pt x="3907066" y="467358"/>
                </a:lnTo>
                <a:lnTo>
                  <a:pt x="3864594" y="467358"/>
                </a:lnTo>
                <a:lnTo>
                  <a:pt x="3864594" y="543807"/>
                </a:lnTo>
                <a:lnTo>
                  <a:pt x="3911993" y="534803"/>
                </a:lnTo>
                <a:cubicBezTo>
                  <a:pt x="3911993" y="572008"/>
                  <a:pt x="3912188" y="597941"/>
                  <a:pt x="3912587" y="612611"/>
                </a:cubicBezTo>
                <a:lnTo>
                  <a:pt x="3864594" y="622720"/>
                </a:lnTo>
                <a:lnTo>
                  <a:pt x="3864594" y="758629"/>
                </a:lnTo>
                <a:cubicBezTo>
                  <a:pt x="3864594" y="782354"/>
                  <a:pt x="3859727" y="799826"/>
                  <a:pt x="3849984" y="811039"/>
                </a:cubicBezTo>
                <a:cubicBezTo>
                  <a:pt x="3838245" y="822591"/>
                  <a:pt x="3822454" y="829089"/>
                  <a:pt x="3805983" y="829132"/>
                </a:cubicBezTo>
                <a:cubicBezTo>
                  <a:pt x="3780500" y="831341"/>
                  <a:pt x="3760368" y="832445"/>
                  <a:pt x="3745673" y="832445"/>
                </a:cubicBezTo>
                <a:cubicBezTo>
                  <a:pt x="3743804" y="815966"/>
                  <a:pt x="3739668" y="790483"/>
                  <a:pt x="3733272" y="755996"/>
                </a:cubicBezTo>
                <a:cubicBezTo>
                  <a:pt x="3737748" y="756335"/>
                  <a:pt x="3749385" y="756505"/>
                  <a:pt x="3768183" y="756505"/>
                </a:cubicBezTo>
                <a:cubicBezTo>
                  <a:pt x="3774197" y="757040"/>
                  <a:pt x="3780152" y="755002"/>
                  <a:pt x="3784577" y="750899"/>
                </a:cubicBezTo>
                <a:cubicBezTo>
                  <a:pt x="3787788" y="745038"/>
                  <a:pt x="3789147" y="738353"/>
                  <a:pt x="3788485" y="731702"/>
                </a:cubicBezTo>
                <a:lnTo>
                  <a:pt x="3788485" y="639283"/>
                </a:lnTo>
                <a:lnTo>
                  <a:pt x="3732677" y="651685"/>
                </a:lnTo>
                <a:lnTo>
                  <a:pt x="3727665" y="564873"/>
                </a:lnTo>
                <a:cubicBezTo>
                  <a:pt x="3746803" y="562554"/>
                  <a:pt x="3767079" y="559717"/>
                  <a:pt x="3788485" y="556379"/>
                </a:cubicBezTo>
                <a:lnTo>
                  <a:pt x="3788485" y="467358"/>
                </a:lnTo>
                <a:lnTo>
                  <a:pt x="3733526" y="467358"/>
                </a:lnTo>
                <a:lnTo>
                  <a:pt x="3733526" y="394647"/>
                </a:lnTo>
                <a:lnTo>
                  <a:pt x="3788145" y="394647"/>
                </a:lnTo>
                <a:close/>
                <a:moveTo>
                  <a:pt x="4039663" y="305456"/>
                </a:moveTo>
                <a:lnTo>
                  <a:pt x="4120275" y="305456"/>
                </a:lnTo>
                <a:lnTo>
                  <a:pt x="4120275" y="378168"/>
                </a:lnTo>
                <a:lnTo>
                  <a:pt x="4253891" y="378168"/>
                </a:lnTo>
                <a:lnTo>
                  <a:pt x="4253891" y="450369"/>
                </a:lnTo>
                <a:lnTo>
                  <a:pt x="4120275" y="450369"/>
                </a:lnTo>
                <a:lnTo>
                  <a:pt x="4120275" y="504988"/>
                </a:lnTo>
                <a:lnTo>
                  <a:pt x="4236393" y="504988"/>
                </a:lnTo>
                <a:lnTo>
                  <a:pt x="4236393" y="579398"/>
                </a:lnTo>
                <a:cubicBezTo>
                  <a:pt x="4214655" y="628946"/>
                  <a:pt x="4183439" y="673762"/>
                  <a:pt x="4144484" y="711315"/>
                </a:cubicBezTo>
                <a:cubicBezTo>
                  <a:pt x="4182538" y="731311"/>
                  <a:pt x="4222870" y="746660"/>
                  <a:pt x="4264594" y="757015"/>
                </a:cubicBezTo>
                <a:cubicBezTo>
                  <a:pt x="4252192" y="782557"/>
                  <a:pt x="4239595" y="808040"/>
                  <a:pt x="4226794" y="833464"/>
                </a:cubicBezTo>
                <a:cubicBezTo>
                  <a:pt x="4175343" y="815541"/>
                  <a:pt x="4126144" y="791706"/>
                  <a:pt x="4080181" y="762451"/>
                </a:cubicBezTo>
                <a:cubicBezTo>
                  <a:pt x="4030294" y="793286"/>
                  <a:pt x="3977204" y="818599"/>
                  <a:pt x="3921846" y="837966"/>
                </a:cubicBezTo>
                <a:cubicBezTo>
                  <a:pt x="3904857" y="808975"/>
                  <a:pt x="3890561" y="785106"/>
                  <a:pt x="3878950" y="766359"/>
                </a:cubicBezTo>
                <a:cubicBezTo>
                  <a:pt x="3926408" y="752479"/>
                  <a:pt x="3972320" y="733774"/>
                  <a:pt x="4015964" y="710551"/>
                </a:cubicBezTo>
                <a:cubicBezTo>
                  <a:pt x="3983099" y="676761"/>
                  <a:pt x="3955000" y="638638"/>
                  <a:pt x="3932464" y="597237"/>
                </a:cubicBezTo>
                <a:lnTo>
                  <a:pt x="3974257" y="575831"/>
                </a:lnTo>
                <a:lnTo>
                  <a:pt x="3925754" y="575831"/>
                </a:lnTo>
                <a:lnTo>
                  <a:pt x="3925754" y="505328"/>
                </a:lnTo>
                <a:lnTo>
                  <a:pt x="4039663" y="505328"/>
                </a:lnTo>
                <a:lnTo>
                  <a:pt x="4039663" y="450709"/>
                </a:lnTo>
                <a:lnTo>
                  <a:pt x="3922356" y="450369"/>
                </a:lnTo>
                <a:lnTo>
                  <a:pt x="3922356" y="378168"/>
                </a:lnTo>
                <a:lnTo>
                  <a:pt x="4039663" y="378168"/>
                </a:lnTo>
                <a:close/>
                <a:moveTo>
                  <a:pt x="4517556" y="304862"/>
                </a:moveTo>
                <a:lnTo>
                  <a:pt x="4598677" y="304862"/>
                </a:lnTo>
                <a:lnTo>
                  <a:pt x="4598677" y="423188"/>
                </a:lnTo>
                <a:lnTo>
                  <a:pt x="4704093" y="423188"/>
                </a:lnTo>
                <a:cubicBezTo>
                  <a:pt x="4698427" y="417522"/>
                  <a:pt x="4675152" y="395726"/>
                  <a:pt x="4634269" y="357782"/>
                </a:cubicBezTo>
                <a:lnTo>
                  <a:pt x="4683876" y="312167"/>
                </a:lnTo>
                <a:cubicBezTo>
                  <a:pt x="4706021" y="329156"/>
                  <a:pt x="4734562" y="353195"/>
                  <a:pt x="4769499" y="384284"/>
                </a:cubicBezTo>
                <a:lnTo>
                  <a:pt x="4728981" y="423188"/>
                </a:lnTo>
                <a:lnTo>
                  <a:pt x="4808998" y="423188"/>
                </a:lnTo>
                <a:lnTo>
                  <a:pt x="4808998" y="500232"/>
                </a:lnTo>
                <a:lnTo>
                  <a:pt x="4619149" y="500232"/>
                </a:lnTo>
                <a:cubicBezTo>
                  <a:pt x="4642474" y="540818"/>
                  <a:pt x="4671737" y="577700"/>
                  <a:pt x="4705961" y="609639"/>
                </a:cubicBezTo>
                <a:cubicBezTo>
                  <a:pt x="4742716" y="641297"/>
                  <a:pt x="4783718" y="667655"/>
                  <a:pt x="4827771" y="687957"/>
                </a:cubicBezTo>
                <a:cubicBezTo>
                  <a:pt x="4814630" y="718027"/>
                  <a:pt x="4802602" y="746967"/>
                  <a:pt x="4791669" y="774769"/>
                </a:cubicBezTo>
                <a:cubicBezTo>
                  <a:pt x="4751534" y="751477"/>
                  <a:pt x="4713776" y="724312"/>
                  <a:pt x="4678949" y="693648"/>
                </a:cubicBezTo>
                <a:cubicBezTo>
                  <a:pt x="4647953" y="664478"/>
                  <a:pt x="4621009" y="631283"/>
                  <a:pt x="4598847" y="594944"/>
                </a:cubicBezTo>
                <a:lnTo>
                  <a:pt x="4598847" y="835673"/>
                </a:lnTo>
                <a:lnTo>
                  <a:pt x="4517726" y="835673"/>
                </a:lnTo>
                <a:lnTo>
                  <a:pt x="4517726" y="599276"/>
                </a:lnTo>
                <a:cubicBezTo>
                  <a:pt x="4496184" y="635249"/>
                  <a:pt x="4470217" y="668377"/>
                  <a:pt x="4440428" y="697895"/>
                </a:cubicBezTo>
                <a:cubicBezTo>
                  <a:pt x="4406408" y="730131"/>
                  <a:pt x="4369211" y="758851"/>
                  <a:pt x="4329406" y="783603"/>
                </a:cubicBezTo>
                <a:cubicBezTo>
                  <a:pt x="4312077" y="745608"/>
                  <a:pt x="4299107" y="717967"/>
                  <a:pt x="4290502" y="700698"/>
                </a:cubicBezTo>
                <a:cubicBezTo>
                  <a:pt x="4335565" y="676803"/>
                  <a:pt x="4377272" y="647039"/>
                  <a:pt x="4414520" y="612187"/>
                </a:cubicBezTo>
                <a:cubicBezTo>
                  <a:pt x="4447792" y="579373"/>
                  <a:pt x="4475789" y="541608"/>
                  <a:pt x="4497510" y="500232"/>
                </a:cubicBezTo>
                <a:lnTo>
                  <a:pt x="4310634" y="500232"/>
                </a:lnTo>
                <a:lnTo>
                  <a:pt x="4310634" y="422424"/>
                </a:lnTo>
                <a:lnTo>
                  <a:pt x="4517556" y="422424"/>
                </a:lnTo>
                <a:close/>
                <a:moveTo>
                  <a:pt x="2689399" y="304862"/>
                </a:moveTo>
                <a:lnTo>
                  <a:pt x="2770011" y="324569"/>
                </a:lnTo>
                <a:cubicBezTo>
                  <a:pt x="2766273" y="336631"/>
                  <a:pt x="2762536" y="348438"/>
                  <a:pt x="2758713" y="360075"/>
                </a:cubicBezTo>
                <a:lnTo>
                  <a:pt x="2899125" y="360075"/>
                </a:lnTo>
                <a:lnTo>
                  <a:pt x="2883581" y="311742"/>
                </a:lnTo>
                <a:lnTo>
                  <a:pt x="2975405" y="304947"/>
                </a:lnTo>
                <a:lnTo>
                  <a:pt x="2990100" y="359650"/>
                </a:lnTo>
                <a:lnTo>
                  <a:pt x="3132720" y="359650"/>
                </a:lnTo>
                <a:lnTo>
                  <a:pt x="3132720" y="428964"/>
                </a:lnTo>
                <a:lnTo>
                  <a:pt x="2758204" y="428964"/>
                </a:lnTo>
                <a:lnTo>
                  <a:pt x="2758204" y="361944"/>
                </a:lnTo>
                <a:cubicBezTo>
                  <a:pt x="2748011" y="391275"/>
                  <a:pt x="2738216" y="417013"/>
                  <a:pt x="2728813" y="439157"/>
                </a:cubicBezTo>
                <a:lnTo>
                  <a:pt x="2728813" y="834909"/>
                </a:lnTo>
                <a:lnTo>
                  <a:pt x="2654233" y="834909"/>
                </a:lnTo>
                <a:lnTo>
                  <a:pt x="2654233" y="585175"/>
                </a:lnTo>
                <a:cubicBezTo>
                  <a:pt x="2639223" y="609240"/>
                  <a:pt x="2625496" y="629915"/>
                  <a:pt x="2613035" y="647184"/>
                </a:cubicBezTo>
                <a:cubicBezTo>
                  <a:pt x="2608847" y="616375"/>
                  <a:pt x="2603776" y="580308"/>
                  <a:pt x="2597830" y="538966"/>
                </a:cubicBezTo>
                <a:cubicBezTo>
                  <a:pt x="2639138" y="465592"/>
                  <a:pt x="2669956" y="386790"/>
                  <a:pt x="2689399" y="304862"/>
                </a:cubicBezTo>
                <a:close/>
                <a:moveTo>
                  <a:pt x="1773791" y="304862"/>
                </a:moveTo>
                <a:lnTo>
                  <a:pt x="1847692" y="304862"/>
                </a:lnTo>
                <a:lnTo>
                  <a:pt x="1847692" y="345380"/>
                </a:lnTo>
                <a:lnTo>
                  <a:pt x="1890164" y="345380"/>
                </a:lnTo>
                <a:lnTo>
                  <a:pt x="1877252" y="313271"/>
                </a:lnTo>
                <a:lnTo>
                  <a:pt x="1949964" y="305966"/>
                </a:lnTo>
                <a:lnTo>
                  <a:pt x="1966274" y="345380"/>
                </a:lnTo>
                <a:lnTo>
                  <a:pt x="2003479" y="345380"/>
                </a:lnTo>
                <a:lnTo>
                  <a:pt x="2003479" y="402887"/>
                </a:lnTo>
                <a:lnTo>
                  <a:pt x="1847692" y="402887"/>
                </a:lnTo>
                <a:lnTo>
                  <a:pt x="1847692" y="425991"/>
                </a:lnTo>
                <a:lnTo>
                  <a:pt x="1983602" y="425991"/>
                </a:lnTo>
                <a:lnTo>
                  <a:pt x="1983602" y="640388"/>
                </a:lnTo>
                <a:lnTo>
                  <a:pt x="1947501" y="640388"/>
                </a:lnTo>
                <a:lnTo>
                  <a:pt x="1947501" y="660095"/>
                </a:lnTo>
                <a:lnTo>
                  <a:pt x="2006961" y="660095"/>
                </a:lnTo>
                <a:lnTo>
                  <a:pt x="2006961" y="718791"/>
                </a:lnTo>
                <a:lnTo>
                  <a:pt x="1947501" y="718791"/>
                </a:lnTo>
                <a:lnTo>
                  <a:pt x="1947501" y="750900"/>
                </a:lnTo>
                <a:cubicBezTo>
                  <a:pt x="1947501" y="777572"/>
                  <a:pt x="1941980" y="796939"/>
                  <a:pt x="1931107" y="809001"/>
                </a:cubicBezTo>
                <a:cubicBezTo>
                  <a:pt x="1920234" y="821063"/>
                  <a:pt x="1899763" y="828708"/>
                  <a:pt x="1871646" y="829812"/>
                </a:cubicBezTo>
                <a:cubicBezTo>
                  <a:pt x="1849476" y="831001"/>
                  <a:pt x="1823908" y="831681"/>
                  <a:pt x="1795197" y="832106"/>
                </a:cubicBezTo>
                <a:cubicBezTo>
                  <a:pt x="1791375" y="812568"/>
                  <a:pt x="1785768" y="789634"/>
                  <a:pt x="1778208" y="763301"/>
                </a:cubicBezTo>
                <a:cubicBezTo>
                  <a:pt x="1804201" y="764406"/>
                  <a:pt x="1825012" y="765000"/>
                  <a:pt x="1840812" y="765000"/>
                </a:cubicBezTo>
                <a:cubicBezTo>
                  <a:pt x="1849722" y="766003"/>
                  <a:pt x="1858667" y="763369"/>
                  <a:pt x="1865615" y="757695"/>
                </a:cubicBezTo>
                <a:cubicBezTo>
                  <a:pt x="1870618" y="750195"/>
                  <a:pt x="1872810" y="741174"/>
                  <a:pt x="1871816" y="732212"/>
                </a:cubicBezTo>
                <a:lnTo>
                  <a:pt x="1871816" y="718706"/>
                </a:lnTo>
                <a:lnTo>
                  <a:pt x="1715777" y="718706"/>
                </a:lnTo>
                <a:lnTo>
                  <a:pt x="1773282" y="761178"/>
                </a:lnTo>
                <a:lnTo>
                  <a:pt x="1722317" y="815287"/>
                </a:lnTo>
                <a:cubicBezTo>
                  <a:pt x="1704649" y="798808"/>
                  <a:pt x="1679846" y="777317"/>
                  <a:pt x="1646802" y="751070"/>
                </a:cubicBezTo>
                <a:lnTo>
                  <a:pt x="1679506" y="718366"/>
                </a:lnTo>
                <a:lnTo>
                  <a:pt x="1610701" y="718366"/>
                </a:lnTo>
                <a:lnTo>
                  <a:pt x="1610701" y="659670"/>
                </a:lnTo>
                <a:lnTo>
                  <a:pt x="1871901" y="659670"/>
                </a:lnTo>
                <a:lnTo>
                  <a:pt x="1871901" y="636991"/>
                </a:lnTo>
                <a:lnTo>
                  <a:pt x="1913608" y="636991"/>
                </a:lnTo>
                <a:lnTo>
                  <a:pt x="1913608" y="620681"/>
                </a:lnTo>
                <a:lnTo>
                  <a:pt x="1847692" y="620681"/>
                </a:lnTo>
                <a:lnTo>
                  <a:pt x="1847692" y="642682"/>
                </a:lnTo>
                <a:lnTo>
                  <a:pt x="1773791" y="642682"/>
                </a:lnTo>
                <a:lnTo>
                  <a:pt x="1773791" y="620681"/>
                </a:lnTo>
                <a:lnTo>
                  <a:pt x="1708386" y="620681"/>
                </a:lnTo>
                <a:lnTo>
                  <a:pt x="1708386" y="645485"/>
                </a:lnTo>
                <a:lnTo>
                  <a:pt x="1638562" y="645485"/>
                </a:lnTo>
                <a:lnTo>
                  <a:pt x="1638562" y="425566"/>
                </a:lnTo>
                <a:lnTo>
                  <a:pt x="1773791" y="425566"/>
                </a:lnTo>
                <a:lnTo>
                  <a:pt x="1773791" y="402462"/>
                </a:lnTo>
                <a:lnTo>
                  <a:pt x="1622168" y="402462"/>
                </a:lnTo>
                <a:lnTo>
                  <a:pt x="1622168" y="344955"/>
                </a:lnTo>
                <a:lnTo>
                  <a:pt x="1773791" y="344955"/>
                </a:lnTo>
                <a:close/>
                <a:moveTo>
                  <a:pt x="1515055" y="304862"/>
                </a:moveTo>
                <a:lnTo>
                  <a:pt x="1589464" y="304862"/>
                </a:lnTo>
                <a:lnTo>
                  <a:pt x="1589464" y="445188"/>
                </a:lnTo>
                <a:lnTo>
                  <a:pt x="1623868" y="445188"/>
                </a:lnTo>
                <a:lnTo>
                  <a:pt x="1623868" y="520194"/>
                </a:lnTo>
                <a:lnTo>
                  <a:pt x="1589464" y="520194"/>
                </a:lnTo>
                <a:lnTo>
                  <a:pt x="1589464" y="835928"/>
                </a:lnTo>
                <a:lnTo>
                  <a:pt x="1515055" y="835928"/>
                </a:lnTo>
                <a:lnTo>
                  <a:pt x="1515055" y="519769"/>
                </a:lnTo>
                <a:lnTo>
                  <a:pt x="1473942" y="519769"/>
                </a:lnTo>
                <a:lnTo>
                  <a:pt x="1473942" y="444764"/>
                </a:lnTo>
                <a:lnTo>
                  <a:pt x="1515055" y="444764"/>
                </a:lnTo>
                <a:close/>
                <a:moveTo>
                  <a:pt x="2126732" y="303842"/>
                </a:moveTo>
                <a:cubicBezTo>
                  <a:pt x="2155044" y="347053"/>
                  <a:pt x="2178352" y="382950"/>
                  <a:pt x="2196641" y="411550"/>
                </a:cubicBezTo>
                <a:lnTo>
                  <a:pt x="2122230" y="451558"/>
                </a:lnTo>
                <a:cubicBezTo>
                  <a:pt x="2101954" y="415143"/>
                  <a:pt x="2080157" y="377938"/>
                  <a:pt x="2056824" y="339943"/>
                </a:cubicBezTo>
                <a:close/>
                <a:moveTo>
                  <a:pt x="3381265" y="303333"/>
                </a:moveTo>
                <a:lnTo>
                  <a:pt x="3469776" y="309024"/>
                </a:lnTo>
                <a:lnTo>
                  <a:pt x="3452703" y="347334"/>
                </a:lnTo>
                <a:lnTo>
                  <a:pt x="3647224" y="347334"/>
                </a:lnTo>
                <a:lnTo>
                  <a:pt x="3647224" y="646674"/>
                </a:lnTo>
                <a:lnTo>
                  <a:pt x="3455506" y="646674"/>
                </a:lnTo>
                <a:lnTo>
                  <a:pt x="3502904" y="707579"/>
                </a:lnTo>
                <a:lnTo>
                  <a:pt x="3436988" y="744784"/>
                </a:lnTo>
                <a:cubicBezTo>
                  <a:pt x="3420789" y="720320"/>
                  <a:pt x="3405194" y="697215"/>
                  <a:pt x="3390184" y="675470"/>
                </a:cubicBezTo>
                <a:lnTo>
                  <a:pt x="3444293" y="646674"/>
                </a:lnTo>
                <a:lnTo>
                  <a:pt x="3218768" y="646589"/>
                </a:lnTo>
                <a:lnTo>
                  <a:pt x="3218768" y="347334"/>
                </a:lnTo>
                <a:lnTo>
                  <a:pt x="3367759" y="347334"/>
                </a:lnTo>
                <a:cubicBezTo>
                  <a:pt x="3371497" y="336801"/>
                  <a:pt x="3376253" y="321851"/>
                  <a:pt x="3381265" y="303333"/>
                </a:cubicBezTo>
                <a:close/>
                <a:moveTo>
                  <a:pt x="4976592" y="301804"/>
                </a:moveTo>
                <a:cubicBezTo>
                  <a:pt x="4983387" y="310468"/>
                  <a:pt x="5001820" y="335671"/>
                  <a:pt x="5031890" y="377404"/>
                </a:cubicBezTo>
                <a:lnTo>
                  <a:pt x="4967078" y="414609"/>
                </a:lnTo>
                <a:lnTo>
                  <a:pt x="5056099" y="414609"/>
                </a:lnTo>
                <a:lnTo>
                  <a:pt x="5056099" y="482564"/>
                </a:lnTo>
                <a:cubicBezTo>
                  <a:pt x="5041429" y="513534"/>
                  <a:pt x="5024058" y="543154"/>
                  <a:pt x="5004199" y="571074"/>
                </a:cubicBezTo>
                <a:lnTo>
                  <a:pt x="5004199" y="602588"/>
                </a:lnTo>
                <a:lnTo>
                  <a:pt x="5043188" y="567082"/>
                </a:lnTo>
                <a:cubicBezTo>
                  <a:pt x="5070200" y="591886"/>
                  <a:pt x="5093873" y="614540"/>
                  <a:pt x="5114200" y="635037"/>
                </a:cubicBezTo>
                <a:lnTo>
                  <a:pt x="5060601" y="684899"/>
                </a:lnTo>
                <a:cubicBezTo>
                  <a:pt x="5024160" y="645145"/>
                  <a:pt x="5005388" y="624589"/>
                  <a:pt x="5004199" y="623485"/>
                </a:cubicBezTo>
                <a:lnTo>
                  <a:pt x="5004199" y="834314"/>
                </a:lnTo>
                <a:lnTo>
                  <a:pt x="4929788" y="834314"/>
                </a:lnTo>
                <a:lnTo>
                  <a:pt x="4929788" y="651686"/>
                </a:lnTo>
                <a:cubicBezTo>
                  <a:pt x="4915518" y="664427"/>
                  <a:pt x="4897679" y="678587"/>
                  <a:pt x="4876274" y="694157"/>
                </a:cubicBezTo>
                <a:cubicBezTo>
                  <a:pt x="4869478" y="665846"/>
                  <a:pt x="4862147" y="637526"/>
                  <a:pt x="4854273" y="609214"/>
                </a:cubicBezTo>
                <a:cubicBezTo>
                  <a:pt x="4909886" y="572009"/>
                  <a:pt x="4950090" y="529937"/>
                  <a:pt x="4974893" y="482988"/>
                </a:cubicBezTo>
                <a:lnTo>
                  <a:pt x="4867270" y="482988"/>
                </a:lnTo>
                <a:lnTo>
                  <a:pt x="4867270" y="414184"/>
                </a:lnTo>
                <a:lnTo>
                  <a:pt x="4963086" y="414184"/>
                </a:lnTo>
                <a:cubicBezTo>
                  <a:pt x="4943549" y="382245"/>
                  <a:pt x="4926815" y="356108"/>
                  <a:pt x="4912884" y="335781"/>
                </a:cubicBezTo>
                <a:close/>
                <a:moveTo>
                  <a:pt x="0" y="0"/>
                </a:moveTo>
                <a:lnTo>
                  <a:pt x="332639" y="0"/>
                </a:lnTo>
                <a:cubicBezTo>
                  <a:pt x="392066" y="8"/>
                  <a:pt x="447033" y="31531"/>
                  <a:pt x="477044" y="82820"/>
                </a:cubicBezTo>
                <a:lnTo>
                  <a:pt x="496665" y="116372"/>
                </a:lnTo>
                <a:cubicBezTo>
                  <a:pt x="526651" y="167687"/>
                  <a:pt x="581636" y="199218"/>
                  <a:pt x="641070" y="199192"/>
                </a:cubicBezTo>
                <a:lnTo>
                  <a:pt x="828880" y="199192"/>
                </a:lnTo>
                <a:cubicBezTo>
                  <a:pt x="1035038" y="199192"/>
                  <a:pt x="1206964" y="319472"/>
                  <a:pt x="1206964" y="565808"/>
                </a:cubicBezTo>
                <a:cubicBezTo>
                  <a:pt x="1206964" y="640133"/>
                  <a:pt x="1189126" y="701377"/>
                  <a:pt x="1159226" y="751069"/>
                </a:cubicBezTo>
                <a:cubicBezTo>
                  <a:pt x="1210617" y="768398"/>
                  <a:pt x="1347886" y="851048"/>
                  <a:pt x="1346951" y="1035630"/>
                </a:cubicBezTo>
                <a:cubicBezTo>
                  <a:pt x="1345762" y="1293603"/>
                  <a:pt x="1157442" y="1395535"/>
                  <a:pt x="919600" y="1395535"/>
                </a:cubicBezTo>
                <a:lnTo>
                  <a:pt x="788362" y="1395535"/>
                </a:lnTo>
                <a:cubicBezTo>
                  <a:pt x="706646" y="1395535"/>
                  <a:pt x="670545" y="1314584"/>
                  <a:pt x="641324" y="1260730"/>
                </a:cubicBezTo>
                <a:cubicBezTo>
                  <a:pt x="614482" y="1207215"/>
                  <a:pt x="594690" y="1190227"/>
                  <a:pt x="534805" y="1190227"/>
                </a:cubicBezTo>
                <a:lnTo>
                  <a:pt x="231556" y="1190227"/>
                </a:lnTo>
                <a:lnTo>
                  <a:pt x="176258" y="938709"/>
                </a:lnTo>
                <a:lnTo>
                  <a:pt x="507538" y="938709"/>
                </a:lnTo>
                <a:cubicBezTo>
                  <a:pt x="566956" y="938735"/>
                  <a:pt x="621915" y="970249"/>
                  <a:pt x="651942" y="1021529"/>
                </a:cubicBezTo>
                <a:lnTo>
                  <a:pt x="671564" y="1055082"/>
                </a:lnTo>
                <a:cubicBezTo>
                  <a:pt x="701550" y="1106387"/>
                  <a:pt x="721511" y="1137902"/>
                  <a:pt x="780972" y="1137902"/>
                </a:cubicBezTo>
                <a:cubicBezTo>
                  <a:pt x="780972" y="1137902"/>
                  <a:pt x="816308" y="1137222"/>
                  <a:pt x="924781" y="1137222"/>
                </a:cubicBezTo>
                <a:cubicBezTo>
                  <a:pt x="1096198" y="1137222"/>
                  <a:pt x="1137820" y="943296"/>
                  <a:pt x="906179" y="943296"/>
                </a:cubicBezTo>
                <a:lnTo>
                  <a:pt x="700191" y="943296"/>
                </a:lnTo>
                <a:cubicBezTo>
                  <a:pt x="617116" y="943296"/>
                  <a:pt x="582459" y="862345"/>
                  <a:pt x="553153" y="808491"/>
                </a:cubicBezTo>
                <a:cubicBezTo>
                  <a:pt x="524909" y="754866"/>
                  <a:pt x="469357" y="721237"/>
                  <a:pt x="408749" y="721084"/>
                </a:cubicBezTo>
                <a:lnTo>
                  <a:pt x="143130" y="721084"/>
                </a:lnTo>
                <a:lnTo>
                  <a:pt x="87832" y="469397"/>
                </a:lnTo>
                <a:lnTo>
                  <a:pt x="420131" y="469397"/>
                </a:lnTo>
                <a:cubicBezTo>
                  <a:pt x="479566" y="469372"/>
                  <a:pt x="534550" y="500903"/>
                  <a:pt x="564536" y="552217"/>
                </a:cubicBezTo>
                <a:lnTo>
                  <a:pt x="601826" y="615924"/>
                </a:lnTo>
                <a:cubicBezTo>
                  <a:pt x="620887" y="648517"/>
                  <a:pt x="655807" y="668564"/>
                  <a:pt x="693565" y="668589"/>
                </a:cubicBezTo>
                <a:lnTo>
                  <a:pt x="785219" y="668589"/>
                </a:lnTo>
                <a:lnTo>
                  <a:pt x="802208" y="667570"/>
                </a:lnTo>
                <a:cubicBezTo>
                  <a:pt x="973624" y="667570"/>
                  <a:pt x="1015246" y="473644"/>
                  <a:pt x="783605" y="473644"/>
                </a:cubicBezTo>
                <a:lnTo>
                  <a:pt x="612614" y="473644"/>
                </a:lnTo>
                <a:cubicBezTo>
                  <a:pt x="529624" y="473644"/>
                  <a:pt x="494882" y="392693"/>
                  <a:pt x="465661" y="338839"/>
                </a:cubicBezTo>
                <a:cubicBezTo>
                  <a:pt x="434334" y="284747"/>
                  <a:pt x="376547" y="251466"/>
                  <a:pt x="314037" y="251517"/>
                </a:cubicBezTo>
                <a:lnTo>
                  <a:pt x="54959" y="251517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8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15D618B-0D1A-2057-897F-C86894DFD4D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944995" y="3803393"/>
            <a:ext cx="4398010" cy="944880"/>
            <a:chOff x="10937" y="2630"/>
            <a:chExt cx="6926" cy="148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7B8C04A-D656-17F7-AAFE-85D3D08B45AB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12121" y="2878"/>
              <a:ext cx="0" cy="1240"/>
            </a:xfrm>
            <a:prstGeom prst="line">
              <a:avLst/>
            </a:prstGeom>
            <a:ln w="698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790D2F9-6B47-1A97-048F-1D7FE873BC86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10937" y="2630"/>
              <a:ext cx="6926" cy="1349"/>
              <a:chOff x="10937" y="2630"/>
              <a:chExt cx="6926" cy="1349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6854ED3-EBAD-FFDF-1A5C-F231D6F830C2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453" y="2630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45720" rIns="91440" bIns="0" anchor="b"/>
              <a:lstStyle/>
              <a:p>
                <a:pPr marL="0" lvl="0" indent="-285750" algn="l" font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en-US" altLang="zh-CN" sz="12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</a:rPr>
                  <a:t>Part-3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C640C6C-C13A-93B8-CDD5-70AF2A5794D8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2453" y="3340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0" rIns="91440" bIns="4572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20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  <a:sym typeface="Arial" panose="020B0604020202090204" pitchFamily="34" charset="0"/>
                  </a:rPr>
                  <a:t>人机交互设计</a:t>
                </a:r>
                <a:endParaRPr lang="en-US" altLang="zh-CN" sz="2000" b="1" spc="200" dirty="0">
                  <a:solidFill>
                    <a:schemeClr val="dk1">
                      <a:lumMod val="85000"/>
                      <a:lumOff val="15000"/>
                    </a:schemeClr>
                  </a:solidFill>
                  <a:uFillTx/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D1667C5-9E82-C0CE-4C83-792521DF878E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937" y="2967"/>
                <a:ext cx="1120" cy="82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800" b="1" spc="3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Arial" panose="020B0604020202090204" pitchFamily="34" charset="0"/>
                    <a:ea typeface="微软雅黑" charset="-122"/>
                    <a:cs typeface="+mj-lt"/>
                    <a:sym typeface="Arial" panose="020B0604020202090204" pitchFamily="34" charset="0"/>
                  </a:rPr>
                  <a:t>03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790B74-BC40-B3B8-D680-EEB5A8AE155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944995" y="4989083"/>
            <a:ext cx="4398010" cy="944880"/>
            <a:chOff x="10937" y="4541"/>
            <a:chExt cx="6926" cy="148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4E83523-2B03-3E81-3AB2-95898379F95B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10937" y="4541"/>
              <a:ext cx="6926" cy="1488"/>
              <a:chOff x="10937" y="4541"/>
              <a:chExt cx="6926" cy="1488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42C444E-A0DB-2BF7-919E-3402781CFA09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937" y="4998"/>
                <a:ext cx="1120" cy="82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800" b="1" spc="3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latin typeface="Arial" panose="020B0604020202090204" pitchFamily="34" charset="0"/>
                    <a:ea typeface="微软雅黑" charset="-122"/>
                    <a:cs typeface="+mj-lt"/>
                    <a:sym typeface="Arial" panose="020B0604020202090204" pitchFamily="34" charset="0"/>
                  </a:rPr>
                  <a:t>04</a:t>
                </a: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D973FA84-35B0-4D08-00F9-8C3A8E2998F1}"/>
                  </a:ext>
                </a:extLst>
              </p:cNvPr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12121" y="4789"/>
                <a:ext cx="0" cy="1240"/>
              </a:xfrm>
              <a:prstGeom prst="line">
                <a:avLst/>
              </a:prstGeom>
              <a:ln w="698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9CD43D1-B124-27DA-71E4-BF3EF809266E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2453" y="4541"/>
                <a:ext cx="5410" cy="639"/>
              </a:xfrm>
              <a:prstGeom prst="rect">
                <a:avLst/>
              </a:prstGeom>
              <a:noFill/>
            </p:spPr>
            <p:txBody>
              <a:bodyPr wrap="square" lIns="91440" tIns="45720" rIns="91440" bIns="0" anchor="b"/>
              <a:lstStyle/>
              <a:p>
                <a:pPr marL="0" lvl="0" indent="-285750" algn="l" font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anose="05000000000000000000" charset="0"/>
                  <a:buNone/>
                </a:pPr>
                <a:r>
                  <a:rPr lang="en-US" altLang="zh-CN" sz="1200" b="1" spc="200" dirty="0">
                    <a:solidFill>
                      <a:schemeClr val="dk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charset="-122"/>
                  </a:rPr>
                  <a:t>Part-4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880107-7180-0377-FF59-04AAA119C46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2453" y="5252"/>
              <a:ext cx="5410" cy="639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dk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  <a:ea typeface="微软雅黑" charset="-122"/>
                  <a:sym typeface="Arial" panose="020B0604020202090204" pitchFamily="34" charset="0"/>
                </a:rPr>
                <a:t>怎样写好提示词</a:t>
              </a:r>
              <a:endParaRPr lang="en-US" altLang="zh-CN" sz="20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96D2889-9022-3C74-815E-23C765C195F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74322" y="2288630"/>
            <a:ext cx="5851842" cy="2892787"/>
          </a:xfrm>
          <a:prstGeom prst="rect">
            <a:avLst/>
          </a:prstGeom>
          <a:noFill/>
        </p:spPr>
        <p:txBody>
          <a:bodyPr wrap="square" lIns="0" rtlCol="0">
            <a:normAutofit fontScale="97500"/>
          </a:bodyPr>
          <a:lstStyle>
            <a:defPPr>
              <a:defRPr lang="zh-CN"/>
            </a:defPPr>
            <a:lvl1pPr>
              <a:defRPr sz="40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  <a:ea typeface="汉仪旗黑-85S" panose="00020600040101010101" pitchFamily="18" charset="-122"/>
              </a:rPr>
              <a:t>第</a:t>
            </a:r>
            <a:r>
              <a:rPr lang="en-US" altLang="zh-CN" sz="4400" dirty="0">
                <a:solidFill>
                  <a:schemeClr val="accent1"/>
                </a:solidFill>
                <a:ea typeface="汉仪旗黑-85S" panose="00020600040101010101" pitchFamily="18" charset="-122"/>
              </a:rPr>
              <a:t>3</a:t>
            </a:r>
            <a:r>
              <a:rPr lang="zh-CN" altLang="en-US" sz="4400" dirty="0">
                <a:solidFill>
                  <a:schemeClr val="accent1"/>
                </a:solidFill>
                <a:ea typeface="汉仪旗黑-85S" panose="00020600040101010101" pitchFamily="18" charset="-122"/>
              </a:rPr>
              <a:t>节：</a:t>
            </a:r>
            <a:endParaRPr lang="en-US" altLang="zh-CN" sz="4400" dirty="0">
              <a:solidFill>
                <a:schemeClr val="accent1"/>
              </a:solidFill>
              <a:ea typeface="汉仪旗黑-85S" panose="00020600040101010101" pitchFamily="18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  <a:ea typeface="汉仪旗黑-85S" panose="00020600040101010101" pitchFamily="18" charset="-122"/>
              </a:rPr>
              <a:t>提示词工程</a:t>
            </a:r>
            <a:endParaRPr lang="en-US" altLang="zh-CN" sz="4400" dirty="0">
              <a:solidFill>
                <a:schemeClr val="accent1"/>
              </a:solidFill>
              <a:ea typeface="汉仪旗黑-85S" panose="00020600040101010101" pitchFamily="18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  <a:ea typeface="汉仪旗黑-85S" panose="00020600040101010101" pitchFamily="18" charset="-122"/>
              </a:rPr>
              <a:t>与人机交互设计</a:t>
            </a:r>
            <a:endParaRPr lang="en-US" altLang="zh-CN" sz="4400" dirty="0">
              <a:solidFill>
                <a:schemeClr val="accent1"/>
              </a:solidFill>
              <a:ea typeface="汉仪旗黑-85S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B34B-D0DE-6396-E3F8-5A061720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C8F74B1-5C52-F5E4-3D92-EF2C5E81C46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53FA7A-0860-8231-C843-E1C380126AD3}"/>
              </a:ext>
            </a:extLst>
          </p:cNvPr>
          <p:cNvSpPr txBox="1"/>
          <p:nvPr/>
        </p:nvSpPr>
        <p:spPr>
          <a:xfrm>
            <a:off x="659820" y="822626"/>
            <a:ext cx="109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3897C7-C657-DA59-CA68-2D3887BA0457}"/>
              </a:ext>
            </a:extLst>
          </p:cNvPr>
          <p:cNvSpPr txBox="1"/>
          <p:nvPr/>
        </p:nvSpPr>
        <p:spPr>
          <a:xfrm>
            <a:off x="1580562" y="1632373"/>
            <a:ext cx="91039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“通用陷阱”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None/>
            </a:pP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None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正因为现在在人性化调整过后的成熟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AI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产品太聪明，它倾向于给出一个“最安全、最全面、最平庸”的答案。</a:t>
            </a:r>
          </a:p>
          <a:p>
            <a:pPr>
              <a:buNone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场景演示：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用户意图：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我是一个果农，正要查询今日各地水果的物价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模拟输入：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“苹果值多少钱”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聪明 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AI 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的回答：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Apple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是一家科技巨头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同时也是一种富含维生素的水果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…”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None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结果分析：</a:t>
            </a:r>
          </a:p>
          <a:p>
            <a:pPr>
              <a:buNone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 这个回答虽然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对，但不好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对于果农来说，关于苹果市值的那些字全是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噪音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还得手动删除那些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废话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  <a:p>
            <a:pPr>
              <a:buNone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提示工程的作用：过滤噪音，聚焦信号。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Prompt (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更好的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“作为营养师，介绍苹果的升糖指数和膳食纤维含量。”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Result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100%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纯干货，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0%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废话。</a:t>
            </a:r>
          </a:p>
        </p:txBody>
      </p:sp>
    </p:spTree>
    <p:extLst>
      <p:ext uri="{BB962C8B-B14F-4D97-AF65-F5344CB8AC3E}">
        <p14:creationId xmlns:p14="http://schemas.microsoft.com/office/powerpoint/2010/main" val="123626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E06223-4E9E-A2B6-E2BB-43D3A84DB409}"/>
              </a:ext>
            </a:extLst>
          </p:cNvPr>
          <p:cNvSpPr txBox="1"/>
          <p:nvPr/>
        </p:nvSpPr>
        <p:spPr>
          <a:xfrm>
            <a:off x="1184910" y="1683380"/>
            <a:ext cx="9822180" cy="482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对抗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平均数效应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 (Regression to the Mean)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原理：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现在的模型训练最后都要经过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RLHF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（人类反馈强化学习），本质上是在拟合人类的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平均偏好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现象：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你让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写文章，它写出来的往往是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正确的废话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（四平八稳，没有棱角）。</a:t>
            </a:r>
            <a:endParaRPr lang="en-US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举例：你说得很对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您提了一个很好的问题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你已经深刻洞察到了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提示词工程的作用：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把分布推向边缘（长尾）。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我们写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Prompt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设置极端的风格（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Style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）、独特的人设（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Persona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），就是为了对抗模型内部那个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回归平庸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的引力，强迫它产出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独特的、非标准化的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内容。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8848E7A-1550-B364-7D8A-69CBF27FEF0E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30647A-97CC-EF65-A7E4-CCF2203C386F}"/>
              </a:ext>
            </a:extLst>
          </p:cNvPr>
          <p:cNvSpPr txBox="1"/>
          <p:nvPr/>
        </p:nvSpPr>
        <p:spPr>
          <a:xfrm>
            <a:off x="659820" y="822626"/>
            <a:ext cx="109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</p:spTree>
    <p:extLst>
      <p:ext uri="{BB962C8B-B14F-4D97-AF65-F5344CB8AC3E}">
        <p14:creationId xmlns:p14="http://schemas.microsoft.com/office/powerpoint/2010/main" val="366975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8594CEB-05E2-10BB-1EF8-E7BC0A4549D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8F0E0-B985-55D5-3988-67860133A093}"/>
              </a:ext>
            </a:extLst>
          </p:cNvPr>
          <p:cNvSpPr txBox="1"/>
          <p:nvPr/>
        </p:nvSpPr>
        <p:spPr>
          <a:xfrm>
            <a:off x="794730" y="1198506"/>
            <a:ext cx="10945440" cy="569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解决复杂问题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其实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简单的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苹果值多少钱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确实不需要提示词工程。但真实工作流是复杂的。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比喻：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现在的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就像一个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哈佛毕业的超级实习生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如果你让他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帮我买杯咖啡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（简单任务），你不用教，他做得很好。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但如果你让他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帮我写一份符合公司最新合规标准、引用财报数据、且语气要像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CEO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的演讲稿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（复杂任务）：</a:t>
            </a: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如果你不给 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Context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（背景）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不给 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（格式）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不给 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（约束）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哪怕他是哈佛毕业的，他写出来的东西也大概率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不可用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（因为他不知道你的公司规范，也不知道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CEO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的语气）。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结论：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现在的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智商高不代表能读心。提示词工程就是 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把业务逻辑翻译给高智商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听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63F0ED-4995-0C96-4053-2B9719D41AEB}"/>
              </a:ext>
            </a:extLst>
          </p:cNvPr>
          <p:cNvSpPr txBox="1"/>
          <p:nvPr/>
        </p:nvSpPr>
        <p:spPr>
          <a:xfrm>
            <a:off x="857940" y="675286"/>
            <a:ext cx="10945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</p:spTree>
    <p:extLst>
      <p:ext uri="{BB962C8B-B14F-4D97-AF65-F5344CB8AC3E}">
        <p14:creationId xmlns:p14="http://schemas.microsoft.com/office/powerpoint/2010/main" val="218574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EC224-4C8D-AB3C-A797-2A9A2EE5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F577AEA-F6F5-7DFA-705A-C803FB8A69DD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E90C2D-B27D-E93D-7F9C-890FEA117503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AFFFFD-0AFF-0E96-EF72-BF98E85AF9F4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5B39C9-1853-53AA-5E50-949F26D3DE42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716612-EB31-216F-0483-5BEAD29D6710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7B6123-1C39-1C33-1A5F-411F7C5D104A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E73B9A-489A-B7CE-39D0-F7610007F5C1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</p:spTree>
    <p:extLst>
      <p:ext uri="{BB962C8B-B14F-4D97-AF65-F5344CB8AC3E}">
        <p14:creationId xmlns:p14="http://schemas.microsoft.com/office/powerpoint/2010/main" val="186481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501D4D-AEA6-A3EA-9183-0F068E2B1BCE}"/>
              </a:ext>
            </a:extLst>
          </p:cNvPr>
          <p:cNvSpPr txBox="1"/>
          <p:nvPr/>
        </p:nvSpPr>
        <p:spPr>
          <a:xfrm>
            <a:off x="2879908" y="768416"/>
            <a:ext cx="6432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E4CF193-0E6B-9D95-C0B3-D73164CF7150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6B177A-5A6D-BACB-C9BE-3C0CFFCF1231}"/>
              </a:ext>
            </a:extLst>
          </p:cNvPr>
          <p:cNvSpPr txBox="1"/>
          <p:nvPr/>
        </p:nvSpPr>
        <p:spPr>
          <a:xfrm>
            <a:off x="1162048" y="1724974"/>
            <a:ext cx="9867900" cy="472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而非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聊天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  </a:t>
            </a:r>
            <a:r>
              <a:rPr lang="en-US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(Agent </a:t>
            </a:r>
            <a:r>
              <a:rPr lang="zh-CN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开发、调用接口实现个性化的目的</a:t>
            </a:r>
            <a:r>
              <a:rPr lang="en-US" altLang="zh-CN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现状：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目前最火的趋势是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Agent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（智能体）和自动化工作流。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作用：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如果你不仅仅满足于在对话框里聊天，而是想把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接入到你的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Excel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、工具 或者开发一个自己的小应用，你就必须掌握提示词工程。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在这种系统里，提示词是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的一部分。你需要编写极其严谨的提示词来确保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每次输出的格式都是机器可读的（比如稳定的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JSON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SQL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语句）。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这时候，模型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“高智能”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自我发挥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反而是灾难，你需要用提示词工程把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管死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，让它像程序一样稳定运行。</a:t>
            </a:r>
          </a:p>
        </p:txBody>
      </p:sp>
    </p:spTree>
    <p:extLst>
      <p:ext uri="{BB962C8B-B14F-4D97-AF65-F5344CB8AC3E}">
        <p14:creationId xmlns:p14="http://schemas.microsoft.com/office/powerpoint/2010/main" val="78697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8421-E2C9-91FF-5858-45A291192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F45755E-CBA0-9FFF-1F3B-93BD64FB5AE5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F2E101-571E-5F6A-C5D1-41068F963E88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71E41F-18D1-CEF8-7B10-DF56EAE6590B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20213A-E247-BF46-6D3A-E7B6E391D6DD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304CF3-7EE2-DF46-B3E4-42D7E5FEBF80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5A4B9C-8F91-FED8-20FC-942A5FCA2B71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EEDE6A-C9ED-6B49-923E-842339A544BD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</p:spTree>
    <p:extLst>
      <p:ext uri="{BB962C8B-B14F-4D97-AF65-F5344CB8AC3E}">
        <p14:creationId xmlns:p14="http://schemas.microsoft.com/office/powerpoint/2010/main" val="141922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86FD1AD-4AD8-3389-E2B9-088C56A7DD0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4C10C5-B72C-B44F-748B-C7BB1E1E169A}"/>
              </a:ext>
            </a:extLst>
          </p:cNvPr>
          <p:cNvSpPr txBox="1"/>
          <p:nvPr/>
        </p:nvSpPr>
        <p:spPr>
          <a:xfrm>
            <a:off x="1450050" y="789586"/>
            <a:ext cx="9291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9E1B65-A143-1514-E4A6-0D3074CB3AF5}"/>
              </a:ext>
            </a:extLst>
          </p:cNvPr>
          <p:cNvSpPr txBox="1"/>
          <p:nvPr/>
        </p:nvSpPr>
        <p:spPr>
          <a:xfrm>
            <a:off x="653696" y="1526166"/>
            <a:ext cx="10747448" cy="5253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培养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结构化思维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清晰表达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本质：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这一点往往被忽视。学习提示词工程，本质上是在训练人类自己的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逻辑思维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提示词工程要求你必须把模糊的想法（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帮我做个方案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）转化为具体的指令（背景、目标、受众、限制）。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这种将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抽象需求具象化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的能力，不仅对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AI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有用，对管理团队、与人沟通也同样是降维打击。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如果将来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与行业、经济社会真的密不可分，人类的“能把复杂事务拆解为小步骤”、“合理表达、评估需求”的能力也将是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核心竞争力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如果连怎么高效地与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交互都不愿深入学习，可能真的会因惰性而形成“什么都直接丢给</a:t>
            </a:r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就好”的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依赖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3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7ED5B-78D6-8414-0C6A-F5BE30D0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A7D775-B7FD-AC2B-2227-E86AB8716D51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59772E-AE81-4E88-0E65-E81101C4911E}"/>
              </a:ext>
            </a:extLst>
          </p:cNvPr>
          <p:cNvSpPr txBox="1"/>
          <p:nvPr/>
        </p:nvSpPr>
        <p:spPr>
          <a:xfrm>
            <a:off x="4499050" y="380333"/>
            <a:ext cx="31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提示词工程的作用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BBD7E5-05A6-D2F6-3C83-78CACC1D5EAA}"/>
              </a:ext>
            </a:extLst>
          </p:cNvPr>
          <p:cNvSpPr txBox="1"/>
          <p:nvPr/>
        </p:nvSpPr>
        <p:spPr>
          <a:xfrm>
            <a:off x="1010341" y="1360579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B36194-0D7B-78C4-3535-91AFFA3EE667}"/>
              </a:ext>
            </a:extLst>
          </p:cNvPr>
          <p:cNvSpPr txBox="1"/>
          <p:nvPr/>
        </p:nvSpPr>
        <p:spPr>
          <a:xfrm>
            <a:off x="1010341" y="2340826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54187F-1CCC-EF42-9E4F-EF69051E50C4}"/>
              </a:ext>
            </a:extLst>
          </p:cNvPr>
          <p:cNvSpPr txBox="1"/>
          <p:nvPr/>
        </p:nvSpPr>
        <p:spPr>
          <a:xfrm>
            <a:off x="1010340" y="3386314"/>
            <a:ext cx="116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9FC959-F961-0EEF-2B87-F0E2BF4C1757}"/>
              </a:ext>
            </a:extLst>
          </p:cNvPr>
          <p:cNvSpPr txBox="1"/>
          <p:nvPr/>
        </p:nvSpPr>
        <p:spPr>
          <a:xfrm>
            <a:off x="1010341" y="4431803"/>
            <a:ext cx="15069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3B99CF-DA14-AC55-4089-460BDE2F92C4}"/>
              </a:ext>
            </a:extLst>
          </p:cNvPr>
          <p:cNvSpPr txBox="1"/>
          <p:nvPr/>
        </p:nvSpPr>
        <p:spPr>
          <a:xfrm>
            <a:off x="1010340" y="5477291"/>
            <a:ext cx="13230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</p:spTree>
    <p:extLst>
      <p:ext uri="{BB962C8B-B14F-4D97-AF65-F5344CB8AC3E}">
        <p14:creationId xmlns:p14="http://schemas.microsoft.com/office/powerpoint/2010/main" val="315964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C7B8F-651A-8E66-9605-6DB5DA63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565B633-3195-B323-12F0-EF327AF4F9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79528" y="2242185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</a:rPr>
              <a:t>PART - 3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6A71C7-1182-957F-5A25-D0E913EAA1FC}"/>
              </a:ext>
            </a:extLst>
          </p:cNvPr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6379528" y="3007996"/>
            <a:ext cx="5598795" cy="970915"/>
          </a:xfrm>
        </p:spPr>
        <p:txBody>
          <a:bodyPr wrap="square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人机交互设计</a:t>
            </a:r>
          </a:p>
        </p:txBody>
      </p:sp>
      <p:pic>
        <p:nvPicPr>
          <p:cNvPr id="7" name="图片 6" descr="单独图标">
            <a:extLst>
              <a:ext uri="{FF2B5EF4-FFF2-40B4-BE49-F238E27FC236}">
                <a16:creationId xmlns:a16="http://schemas.microsoft.com/office/drawing/2014/main" id="{B8E0CC37-A2F4-C63E-ACD1-DD88F41C008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>
            <a:off x="-2170430" y="461645"/>
            <a:ext cx="8495665" cy="6004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4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5445-67D7-8874-19C7-C0B4CD71E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54E482B-B833-7FC5-CC07-232B70AE3DA8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B5842F-5691-3ECB-9D2C-2B3D8E055417}"/>
              </a:ext>
            </a:extLst>
          </p:cNvPr>
          <p:cNvSpPr txBox="1"/>
          <p:nvPr/>
        </p:nvSpPr>
        <p:spPr>
          <a:xfrm>
            <a:off x="1082957" y="1491714"/>
            <a:ext cx="100260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773F37-9A6C-EF37-B1F1-AE414F5FE118}"/>
              </a:ext>
            </a:extLst>
          </p:cNvPr>
          <p:cNvSpPr txBox="1"/>
          <p:nvPr/>
        </p:nvSpPr>
        <p:spPr>
          <a:xfrm>
            <a:off x="3828012" y="7924800"/>
            <a:ext cx="5369064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00     LLM</a:t>
            </a:r>
            <a:r>
              <a:rPr lang="zh-CN" altLang="en-US" sz="3200" dirty="0"/>
              <a:t>的两种类型</a:t>
            </a:r>
            <a:endParaRPr lang="en-US" altLang="zh-CN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BCFB61-0E83-13F5-E1FF-896B8D5EF868}"/>
              </a:ext>
            </a:extLst>
          </p:cNvPr>
          <p:cNvSpPr txBox="1"/>
          <p:nvPr/>
        </p:nvSpPr>
        <p:spPr>
          <a:xfrm>
            <a:off x="1123950" y="4015914"/>
            <a:ext cx="9944100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从提示词以及其他角度，看看当今市面上成熟的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对话产品，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其内部做了哪些事情，让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看起来更像一个能与人沟通的助手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A1ECA9-E562-A3FC-9E09-9EB9E0DED325}"/>
              </a:ext>
            </a:extLst>
          </p:cNvPr>
          <p:cNvSpPr txBox="1"/>
          <p:nvPr/>
        </p:nvSpPr>
        <p:spPr>
          <a:xfrm>
            <a:off x="3828012" y="10491936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系统预设提示词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796DED-3A9E-3FEE-00AA-0A968C9EBA4B}"/>
              </a:ext>
            </a:extLst>
          </p:cNvPr>
          <p:cNvSpPr txBox="1"/>
          <p:nvPr/>
        </p:nvSpPr>
        <p:spPr>
          <a:xfrm>
            <a:off x="3828012" y="13059072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问题建议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D245A4-3093-F415-308A-B0FF0DAFA5B6}"/>
              </a:ext>
            </a:extLst>
          </p:cNvPr>
          <p:cNvSpPr txBox="1"/>
          <p:nvPr/>
        </p:nvSpPr>
        <p:spPr>
          <a:xfrm>
            <a:off x="3828012" y="15626208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调整参数设置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4A6110-C35A-2CEB-71E6-8A8A49E0E6C1}"/>
              </a:ext>
            </a:extLst>
          </p:cNvPr>
          <p:cNvSpPr txBox="1"/>
          <p:nvPr/>
        </p:nvSpPr>
        <p:spPr>
          <a:xfrm>
            <a:off x="3828012" y="18193345"/>
            <a:ext cx="6093228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   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规划器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(Planner)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15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>
            <p:custDataLst>
              <p:tags r:id="rId2"/>
            </p:custDataLst>
          </p:nvPr>
        </p:nvSpPr>
        <p:spPr>
          <a:xfrm>
            <a:off x="6379528" y="2242185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</a:rPr>
              <a:t>PART - 1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6379528" y="3007996"/>
            <a:ext cx="5598795" cy="970915"/>
          </a:xfrm>
        </p:spPr>
        <p:txBody>
          <a:bodyPr wrap="square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dirty="0">
                <a:solidFill>
                  <a:schemeClr val="accent1"/>
                </a:solidFill>
              </a:rPr>
              <a:t>LLM</a:t>
            </a:r>
            <a:r>
              <a:rPr lang="zh-CN" altLang="en-US" sz="5400" dirty="0">
                <a:solidFill>
                  <a:schemeClr val="accent1"/>
                </a:solidFill>
              </a:rPr>
              <a:t>前置介绍</a:t>
            </a:r>
          </a:p>
        </p:txBody>
      </p:sp>
      <p:pic>
        <p:nvPicPr>
          <p:cNvPr id="7" name="图片 6" descr="单独图标"/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>
            <a:off x="-2170430" y="461645"/>
            <a:ext cx="8495665" cy="60045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53E1-01B2-7430-EEE6-199D30C3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40DFA40-6C3D-2CD4-3ABA-D293922B0196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63B867-D89A-5DFE-1067-4CE24181333E}"/>
              </a:ext>
            </a:extLst>
          </p:cNvPr>
          <p:cNvSpPr txBox="1"/>
          <p:nvPr/>
        </p:nvSpPr>
        <p:spPr>
          <a:xfrm>
            <a:off x="1082957" y="602178"/>
            <a:ext cx="100260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59B694-F9EE-1E23-162A-F06C61088CC5}"/>
              </a:ext>
            </a:extLst>
          </p:cNvPr>
          <p:cNvSpPr txBox="1"/>
          <p:nvPr/>
        </p:nvSpPr>
        <p:spPr>
          <a:xfrm>
            <a:off x="3828012" y="2694249"/>
            <a:ext cx="5369064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00     LLM</a:t>
            </a:r>
            <a:r>
              <a:rPr lang="zh-CN" altLang="en-US" sz="3200" dirty="0"/>
              <a:t>的两种类型</a:t>
            </a:r>
            <a:endParaRPr lang="en-US" altLang="zh-CN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D2E9D0-A75E-0768-16D6-D6FD69B7FCA0}"/>
              </a:ext>
            </a:extLst>
          </p:cNvPr>
          <p:cNvSpPr txBox="1"/>
          <p:nvPr/>
        </p:nvSpPr>
        <p:spPr>
          <a:xfrm>
            <a:off x="3828012" y="3440852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系统预设提示词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9EECCE-EFA9-52BA-9E15-D5C7DEE8A80D}"/>
              </a:ext>
            </a:extLst>
          </p:cNvPr>
          <p:cNvSpPr txBox="1"/>
          <p:nvPr/>
        </p:nvSpPr>
        <p:spPr>
          <a:xfrm>
            <a:off x="3828012" y="4187455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问题建议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3A0791-3C46-39D4-D002-6D1EB52D956C}"/>
              </a:ext>
            </a:extLst>
          </p:cNvPr>
          <p:cNvSpPr txBox="1"/>
          <p:nvPr/>
        </p:nvSpPr>
        <p:spPr>
          <a:xfrm>
            <a:off x="3828012" y="4934058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调整参数设置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002315-315C-A463-D88A-364910457E7B}"/>
              </a:ext>
            </a:extLst>
          </p:cNvPr>
          <p:cNvSpPr txBox="1"/>
          <p:nvPr/>
        </p:nvSpPr>
        <p:spPr>
          <a:xfrm>
            <a:off x="3828012" y="5680660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     *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规划器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(Planner)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62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34867-6045-7AEB-3A1E-AC667DBDB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9AB5C559-1615-FE7E-7F4F-AC2476A80A34}"/>
              </a:ext>
            </a:extLst>
          </p:cNvPr>
          <p:cNvSpPr txBox="1">
            <a:spLocks/>
          </p:cNvSpPr>
          <p:nvPr/>
        </p:nvSpPr>
        <p:spPr>
          <a:xfrm>
            <a:off x="-24092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0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30D3781-56E2-32DA-3792-19FCACEEBC34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DD35FC-51B9-A91D-17A5-8AFD9AE4D36B}"/>
              </a:ext>
            </a:extLst>
          </p:cNvPr>
          <p:cNvSpPr txBox="1"/>
          <p:nvPr/>
        </p:nvSpPr>
        <p:spPr>
          <a:xfrm>
            <a:off x="-919344" y="732089"/>
            <a:ext cx="5742278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00     LLM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的两种类型</a:t>
            </a:r>
            <a:endParaRPr lang="en-US" altLang="zh-CN" sz="4400" b="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709CB3-CF5E-845F-1468-EF6DE03CF6B3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E3303224-3160-7112-7291-B3011DCE929F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11EEF5-730E-CE39-8329-79941E98CFB3}"/>
              </a:ext>
            </a:extLst>
          </p:cNvPr>
          <p:cNvSpPr txBox="1"/>
          <p:nvPr/>
        </p:nvSpPr>
        <p:spPr>
          <a:xfrm>
            <a:off x="5532627" y="2112920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基础型</a:t>
            </a: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LLM</a:t>
            </a:r>
            <a:endParaRPr lang="zh-CN" altLang="en-US" sz="36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47F4DC-5457-62E8-1BC7-27AA125F492A}"/>
              </a:ext>
            </a:extLst>
          </p:cNvPr>
          <p:cNvSpPr txBox="1"/>
          <p:nvPr/>
        </p:nvSpPr>
        <p:spPr>
          <a:xfrm>
            <a:off x="5532627" y="281370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根据训练的文本数据，预测下一个词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133F44-E3C0-0992-F725-287AB5E7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59" y="3467551"/>
            <a:ext cx="5172797" cy="1162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3E91EC-54FF-360B-CDE8-BE94FF0B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27" y="4629763"/>
            <a:ext cx="5268060" cy="13622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D2647E-3845-8FEC-57E4-C0B685281109}"/>
              </a:ext>
            </a:extLst>
          </p:cNvPr>
          <p:cNvSpPr txBox="1"/>
          <p:nvPr/>
        </p:nvSpPr>
        <p:spPr>
          <a:xfrm>
            <a:off x="12275820" y="1624254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指令调整型</a:t>
            </a: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LLM</a:t>
            </a:r>
            <a:endParaRPr lang="zh-CN" altLang="en-US" sz="36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7D2126-7BD4-4188-701E-CF96C1DAF01A}"/>
              </a:ext>
            </a:extLst>
          </p:cNvPr>
          <p:cNvSpPr txBox="1"/>
          <p:nvPr/>
        </p:nvSpPr>
        <p:spPr>
          <a:xfrm>
            <a:off x="12291992" y="2270585"/>
            <a:ext cx="5006499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尝试遵循指令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对指令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提问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类型的输入进行了微调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人类反馈强化学习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乐于帮助的、诚实的、无害的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DE3B0D-512E-8A92-660F-FA943A2A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2565" y="4801237"/>
            <a:ext cx="521090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6A142-31D8-1D2D-1201-69AC2412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DDD5C3DE-4254-C2B1-DCD5-6C35D98CD95B}"/>
              </a:ext>
            </a:extLst>
          </p:cNvPr>
          <p:cNvSpPr txBox="1">
            <a:spLocks/>
          </p:cNvSpPr>
          <p:nvPr/>
        </p:nvSpPr>
        <p:spPr>
          <a:xfrm>
            <a:off x="-24092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10000"/>
                  </a:schemeClr>
                </a:solidFill>
                <a:effectLst/>
                <a:latin typeface="+mn-ea"/>
              </a:rPr>
              <a:t>0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22F96C5-BF20-9A7F-7CA3-552C09407CE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6EC3C-D6E7-1FB8-DEED-993446514FA3}"/>
              </a:ext>
            </a:extLst>
          </p:cNvPr>
          <p:cNvSpPr txBox="1"/>
          <p:nvPr/>
        </p:nvSpPr>
        <p:spPr>
          <a:xfrm>
            <a:off x="-919344" y="732089"/>
            <a:ext cx="5742278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00     LLM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的两种类型</a:t>
            </a:r>
            <a:endParaRPr lang="en-US" altLang="zh-CN" sz="4400" b="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778FDF-EDB7-085B-B432-740F61666686}"/>
              </a:ext>
            </a:extLst>
          </p:cNvPr>
          <p:cNvSpPr txBox="1"/>
          <p:nvPr/>
        </p:nvSpPr>
        <p:spPr>
          <a:xfrm>
            <a:off x="600260" y="2112920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基础型</a:t>
            </a: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LLM</a:t>
            </a:r>
            <a:endParaRPr lang="zh-CN" altLang="en-US" sz="36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0F2347-8543-87BB-63FE-B6C644FABC4E}"/>
              </a:ext>
            </a:extLst>
          </p:cNvPr>
          <p:cNvSpPr txBox="1"/>
          <p:nvPr/>
        </p:nvSpPr>
        <p:spPr>
          <a:xfrm>
            <a:off x="600260" y="281370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根据训练的文本数据，预测下一个词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FBC473-A364-E3E5-5488-B4C26D01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2" y="3467551"/>
            <a:ext cx="5172797" cy="11622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5D320D-BF9D-3837-66E6-E62EA9C9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0" y="4629763"/>
            <a:ext cx="5268060" cy="13622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6E39838-4FA2-43C7-37C7-A6FD8970B536}"/>
              </a:ext>
            </a:extLst>
          </p:cNvPr>
          <p:cNvSpPr txBox="1"/>
          <p:nvPr/>
        </p:nvSpPr>
        <p:spPr>
          <a:xfrm>
            <a:off x="6371313" y="1624254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指令调整型</a:t>
            </a: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LLM</a:t>
            </a:r>
            <a:endParaRPr lang="zh-CN" altLang="en-US" sz="36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A3D335-8D85-9B8F-0754-C05AA3A9DA35}"/>
              </a:ext>
            </a:extLst>
          </p:cNvPr>
          <p:cNvSpPr txBox="1"/>
          <p:nvPr/>
        </p:nvSpPr>
        <p:spPr>
          <a:xfrm>
            <a:off x="6387485" y="2270585"/>
            <a:ext cx="5006499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尝试遵循指令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对指令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提问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类型的输入进行了微调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人类反馈强化学习</a:t>
            </a:r>
            <a:endParaRPr lang="en-US" altLang="zh-CN" sz="2400" dirty="0">
              <a:solidFill>
                <a:srgbClr val="333333">
                  <a:alpha val="70000"/>
                </a:srgb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乐于帮助的、诚实的、无害的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BAABF66-B65F-AE21-A7A2-26E883FD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58" y="4801237"/>
            <a:ext cx="5210902" cy="119079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D080324-4F66-31C8-4FAA-8032723D88B1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986BFF0B-0990-00F3-8FC1-570439BDDC04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37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F7CB-DF67-8952-A254-EA02BCAA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826293B-6377-E950-0F81-AC98B7531BE1}"/>
              </a:ext>
            </a:extLst>
          </p:cNvPr>
          <p:cNvSpPr txBox="1"/>
          <p:nvPr/>
        </p:nvSpPr>
        <p:spPr>
          <a:xfrm>
            <a:off x="-919344" y="732089"/>
            <a:ext cx="5649303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系统预设提示词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295A721E-2A75-1C98-7C3A-6DFAA310220A}"/>
              </a:ext>
            </a:extLst>
          </p:cNvPr>
          <p:cNvSpPr txBox="1">
            <a:spLocks/>
          </p:cNvSpPr>
          <p:nvPr/>
        </p:nvSpPr>
        <p:spPr>
          <a:xfrm>
            <a:off x="-438772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10000"/>
                  </a:schemeClr>
                </a:solidFill>
                <a:effectLst/>
                <a:latin typeface="+mn-ea"/>
              </a:rPr>
              <a:t>0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E482992-043D-1B1D-E0BC-71DADBEF12BB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E58D39-9742-85DF-D6C8-23ED845A7DB1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82753963-D470-915F-4990-EC7212BAB580}"/>
              </a:ext>
            </a:extLst>
          </p:cNvPr>
          <p:cNvSpPr txBox="1"/>
          <p:nvPr/>
        </p:nvSpPr>
        <p:spPr>
          <a:xfrm>
            <a:off x="884627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840D14-743C-B1E0-6BF8-D4C62A976D44}"/>
              </a:ext>
            </a:extLst>
          </p:cNvPr>
          <p:cNvSpPr txBox="1"/>
          <p:nvPr/>
        </p:nvSpPr>
        <p:spPr>
          <a:xfrm>
            <a:off x="674439" y="2132377"/>
            <a:ext cx="10211275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+mn-ea"/>
              </a:rPr>
              <a:t>提示词模板示例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身份：我是你的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角色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，覆盖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领域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，可使用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工具</a:t>
            </a:r>
            <a:r>
              <a:rPr lang="en-US" altLang="zh-CN" sz="2400" dirty="0">
                <a:latin typeface="+mn-ea"/>
              </a:rPr>
              <a:t>/RAG/</a:t>
            </a:r>
            <a:r>
              <a:rPr lang="zh-CN" altLang="en-US" sz="2400" dirty="0">
                <a:latin typeface="+mn-ea"/>
              </a:rPr>
              <a:t>多模态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能力：我能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能力</a:t>
            </a:r>
            <a:r>
              <a:rPr lang="en-US" altLang="zh-CN" sz="2400" dirty="0">
                <a:latin typeface="+mn-ea"/>
              </a:rPr>
              <a:t>1/</a:t>
            </a:r>
            <a:r>
              <a:rPr lang="zh-CN" altLang="en-US" sz="2400" dirty="0">
                <a:latin typeface="+mn-ea"/>
              </a:rPr>
              <a:t>能力</a:t>
            </a:r>
            <a:r>
              <a:rPr lang="en-US" altLang="zh-CN" sz="2400" dirty="0">
                <a:latin typeface="+mn-ea"/>
              </a:rPr>
              <a:t>2&gt;</a:t>
            </a:r>
            <a:r>
              <a:rPr lang="zh-CN" altLang="en-US" sz="2400" dirty="0">
                <a:latin typeface="+mn-ea"/>
              </a:rPr>
              <a:t>；当证据不足时将先澄清并标注不确定性。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边界：对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越权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敏感</a:t>
            </a:r>
            <a:r>
              <a:rPr lang="en-US" altLang="zh-CN" sz="2400" dirty="0">
                <a:latin typeface="+mn-ea"/>
              </a:rPr>
              <a:t>&gt; </a:t>
            </a:r>
            <a:r>
              <a:rPr lang="zh-CN" altLang="en-US" sz="2400" dirty="0">
                <a:latin typeface="+mn-ea"/>
              </a:rPr>
              <a:t>内容将拒答或转人工，遵循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合规规则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输入指南：请提供 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关键字段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资料格式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，若缺失我会提出最多 </a:t>
            </a:r>
            <a:r>
              <a:rPr lang="en-US" altLang="zh-CN" sz="2400" dirty="0">
                <a:latin typeface="+mn-ea"/>
              </a:rPr>
              <a:t>3 </a:t>
            </a:r>
            <a:r>
              <a:rPr lang="zh-CN" altLang="en-US" sz="2400" dirty="0">
                <a:latin typeface="+mn-ea"/>
              </a:rPr>
              <a:t>条澄清。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输出契约：除主要回答外，我会附带 </a:t>
            </a:r>
            <a:r>
              <a:rPr lang="en-US" altLang="zh-CN" sz="2400" dirty="0">
                <a:latin typeface="+mn-ea"/>
              </a:rPr>
              <a:t>suggestions[]</a:t>
            </a:r>
            <a:r>
              <a:rPr lang="zh-CN" altLang="en-US" sz="2400" dirty="0">
                <a:latin typeface="+mn-ea"/>
              </a:rPr>
              <a:t>（最多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条）。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附加信息：我知道今天是</a:t>
            </a:r>
            <a:r>
              <a:rPr lang="en-US" altLang="zh-CN" sz="2400" dirty="0">
                <a:latin typeface="+mn-ea"/>
              </a:rPr>
              <a:t>&lt;</a:t>
            </a:r>
            <a:r>
              <a:rPr lang="zh-CN" altLang="en-US" sz="2400" dirty="0">
                <a:latin typeface="+mn-ea"/>
              </a:rPr>
              <a:t>日期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5663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449A1-06FC-ED36-5C70-B3BA68114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6B5CCF95-F740-2450-6B06-126742EFD450}"/>
              </a:ext>
            </a:extLst>
          </p:cNvPr>
          <p:cNvSpPr txBox="1">
            <a:spLocks/>
          </p:cNvSpPr>
          <p:nvPr/>
        </p:nvSpPr>
        <p:spPr>
          <a:xfrm>
            <a:off x="-438772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10000"/>
                  </a:schemeClr>
                </a:solidFill>
                <a:effectLst/>
                <a:latin typeface="+mn-ea"/>
              </a:rPr>
              <a:t>0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D47D884-53BF-D6B3-C1FF-9D3326B35467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8A49304-2A3E-FB00-67E5-4CAFE9F004D2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14A84D9D-DF20-EA23-FC70-C496904A3294}"/>
              </a:ext>
            </a:extLst>
          </p:cNvPr>
          <p:cNvSpPr txBox="1"/>
          <p:nvPr/>
        </p:nvSpPr>
        <p:spPr>
          <a:xfrm>
            <a:off x="884627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6BF19-8AC5-9A7F-A24E-735F8D008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" y="917603"/>
            <a:ext cx="9437914" cy="59403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4CB293-6DB3-3921-8FE4-28CBF7CF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84" b="19684"/>
          <a:stretch>
            <a:fillRect/>
          </a:stretch>
        </p:blipFill>
        <p:spPr>
          <a:xfrm>
            <a:off x="1900283" y="3751944"/>
            <a:ext cx="2213103" cy="2232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D30A46-DAB7-13DD-0C7F-0B7B4E9083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52" b="18414"/>
          <a:stretch>
            <a:fillRect/>
          </a:stretch>
        </p:blipFill>
        <p:spPr>
          <a:xfrm>
            <a:off x="1932761" y="4819185"/>
            <a:ext cx="2164472" cy="22329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DD9C12-DB1A-74E0-28D2-710267168BB9}"/>
              </a:ext>
            </a:extLst>
          </p:cNvPr>
          <p:cNvSpPr txBox="1"/>
          <p:nvPr/>
        </p:nvSpPr>
        <p:spPr>
          <a:xfrm>
            <a:off x="2385673" y="-116417"/>
            <a:ext cx="5649303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系统预设提示词</a:t>
            </a:r>
          </a:p>
        </p:txBody>
      </p:sp>
    </p:spTree>
    <p:extLst>
      <p:ext uri="{BB962C8B-B14F-4D97-AF65-F5344CB8AC3E}">
        <p14:creationId xmlns:p14="http://schemas.microsoft.com/office/powerpoint/2010/main" val="267023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2CC7F-34E5-FEF4-FC0F-99E20FFD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913B416B-1487-032F-654D-1E54A44349D3}"/>
              </a:ext>
            </a:extLst>
          </p:cNvPr>
          <p:cNvSpPr txBox="1">
            <a:spLocks/>
          </p:cNvSpPr>
          <p:nvPr/>
        </p:nvSpPr>
        <p:spPr>
          <a:xfrm>
            <a:off x="-438772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10000"/>
                  </a:schemeClr>
                </a:solidFill>
                <a:effectLst/>
                <a:latin typeface="+mn-ea"/>
              </a:rPr>
              <a:t>0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B50E209-B22A-C9AD-9068-B315B8E9440E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88C806-B73B-04C8-E2A0-51031C46CE51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9D7A5A86-5093-63BD-C974-34CC53097C2D}"/>
              </a:ext>
            </a:extLst>
          </p:cNvPr>
          <p:cNvSpPr txBox="1"/>
          <p:nvPr/>
        </p:nvSpPr>
        <p:spPr>
          <a:xfrm>
            <a:off x="884627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9A40AA-689B-1D54-D5C9-82451400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75847" y="917603"/>
            <a:ext cx="9437914" cy="59403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89A4D7-8A3A-2D51-8D09-4C06B862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84" b="19684"/>
          <a:stretch>
            <a:fillRect/>
          </a:stretch>
        </p:blipFill>
        <p:spPr>
          <a:xfrm>
            <a:off x="1823717" y="3436620"/>
            <a:ext cx="5419725" cy="5468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A40F61-9108-C3C8-769E-6EC001D1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52" b="18414"/>
          <a:stretch>
            <a:fillRect/>
          </a:stretch>
        </p:blipFill>
        <p:spPr>
          <a:xfrm>
            <a:off x="1868026" y="4503272"/>
            <a:ext cx="5300629" cy="5468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5B9658-88EE-40BD-0689-559E40BF21A8}"/>
              </a:ext>
            </a:extLst>
          </p:cNvPr>
          <p:cNvSpPr txBox="1"/>
          <p:nvPr/>
        </p:nvSpPr>
        <p:spPr>
          <a:xfrm>
            <a:off x="2385673" y="-116417"/>
            <a:ext cx="5649303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系统预设提示词</a:t>
            </a:r>
          </a:p>
        </p:txBody>
      </p:sp>
    </p:spTree>
    <p:extLst>
      <p:ext uri="{BB962C8B-B14F-4D97-AF65-F5344CB8AC3E}">
        <p14:creationId xmlns:p14="http://schemas.microsoft.com/office/powerpoint/2010/main" val="32063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E0D7-0A4C-2C05-5A59-6B8151B9F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D676EA0B-ACAC-6480-C0B6-E94CB2AB9D7D}"/>
              </a:ext>
            </a:extLst>
          </p:cNvPr>
          <p:cNvSpPr txBox="1">
            <a:spLocks/>
          </p:cNvSpPr>
          <p:nvPr/>
        </p:nvSpPr>
        <p:spPr>
          <a:xfrm>
            <a:off x="-438772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2CA09A-E50C-0BE7-86A8-4FA0EF9E0950}"/>
              </a:ext>
            </a:extLst>
          </p:cNvPr>
          <p:cNvSpPr txBox="1"/>
          <p:nvPr/>
        </p:nvSpPr>
        <p:spPr>
          <a:xfrm>
            <a:off x="-919344" y="732089"/>
            <a:ext cx="5649303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系统预设提示词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5DCB94F-D69A-59D8-AC6E-53A2D213828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CE42C6-AD2B-F97E-CBBF-9D81CAD7A422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BB78F687-4586-989E-6C7F-1D5A6C03D71C}"/>
              </a:ext>
            </a:extLst>
          </p:cNvPr>
          <p:cNvSpPr txBox="1"/>
          <p:nvPr/>
        </p:nvSpPr>
        <p:spPr>
          <a:xfrm>
            <a:off x="884627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graphicFrame>
        <p:nvGraphicFramePr>
          <p:cNvPr id="4" name="对象 3">
            <a:hlinkClick r:id="rId2" action="ppaction://hlinkfile"/>
            <a:extLst>
              <a:ext uri="{FF2B5EF4-FFF2-40B4-BE49-F238E27FC236}">
                <a16:creationId xmlns:a16="http://schemas.microsoft.com/office/drawing/2014/main" id="{4DF553AA-187E-E42D-5D73-0DA61A8733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31373"/>
              </p:ext>
            </p:extLst>
          </p:nvPr>
        </p:nvGraphicFramePr>
        <p:xfrm>
          <a:off x="1712870" y="3061380"/>
          <a:ext cx="6843302" cy="229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1539337" imgH="518269" progId="Package">
                  <p:embed/>
                </p:oleObj>
              </mc:Choice>
              <mc:Fallback>
                <p:oleObj name="包装程序外壳对象" showAsIcon="1" r:id="rId3" imgW="1539337" imgH="518269" progId="Package">
                  <p:embed/>
                  <p:pic>
                    <p:nvPicPr>
                      <p:cNvPr id="4" name="对象 3">
                        <a:hlinkClick r:id="" action="ppaction://hlinkfile"/>
                        <a:extLst>
                          <a:ext uri="{FF2B5EF4-FFF2-40B4-BE49-F238E27FC236}">
                            <a16:creationId xmlns:a16="http://schemas.microsoft.com/office/drawing/2014/main" id="{25E2C64D-B8DB-7927-A1F1-AFBDFF5A0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2870" y="3061380"/>
                        <a:ext cx="6843302" cy="229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64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38D8-E1F1-211F-C360-CBB4937D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62B3F337-D7B4-559D-1682-FE384C786C2D}"/>
              </a:ext>
            </a:extLst>
          </p:cNvPr>
          <p:cNvSpPr txBox="1">
            <a:spLocks/>
          </p:cNvSpPr>
          <p:nvPr/>
        </p:nvSpPr>
        <p:spPr>
          <a:xfrm>
            <a:off x="-25115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707D87-C2F1-FF41-D44E-5A1F3477A6E7}"/>
              </a:ext>
            </a:extLst>
          </p:cNvPr>
          <p:cNvSpPr txBox="1"/>
          <p:nvPr/>
        </p:nvSpPr>
        <p:spPr>
          <a:xfrm>
            <a:off x="-919344" y="732089"/>
            <a:ext cx="3956532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问题建议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28A833B-750F-09B6-A957-2CD8FCAF128D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FEF8FD-1797-807B-7BD2-53B9BE8B7895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D30C666F-024C-AAB4-1E38-E968DE87651E}"/>
              </a:ext>
            </a:extLst>
          </p:cNvPr>
          <p:cNvSpPr txBox="1"/>
          <p:nvPr/>
        </p:nvSpPr>
        <p:spPr>
          <a:xfrm>
            <a:off x="1298284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45AA98-323A-B441-92E6-CB0D7227BAF4}"/>
              </a:ext>
            </a:extLst>
          </p:cNvPr>
          <p:cNvSpPr txBox="1"/>
          <p:nvPr/>
        </p:nvSpPr>
        <p:spPr>
          <a:xfrm>
            <a:off x="4628493" y="969803"/>
            <a:ext cx="714128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澄清类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CGCO</a:t>
            </a:r>
            <a:r>
              <a:rPr lang="zh-CN" altLang="en-US" sz="2400" dirty="0">
                <a:latin typeface="+mn-ea"/>
              </a:rPr>
              <a:t>框架：当</a:t>
            </a:r>
            <a:r>
              <a:rPr lang="en-US" altLang="zh-CN" sz="2400" dirty="0">
                <a:latin typeface="+mn-ea"/>
              </a:rPr>
              <a:t>CGCO</a:t>
            </a:r>
            <a:r>
              <a:rPr lang="zh-CN" altLang="en-US" sz="2400" dirty="0">
                <a:latin typeface="+mn-ea"/>
              </a:rPr>
              <a:t>中必要的要素缺失时，生成最小提问集合（最多 </a:t>
            </a:r>
            <a:r>
              <a:rPr lang="en-US" altLang="zh-CN" sz="2400" dirty="0">
                <a:latin typeface="+mn-ea"/>
              </a:rPr>
              <a:t>3 </a:t>
            </a:r>
            <a:r>
              <a:rPr lang="zh-CN" altLang="en-US" sz="2400" dirty="0">
                <a:latin typeface="+mn-ea"/>
              </a:rPr>
              <a:t>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EF6444-4B36-79F4-D357-60123981CC75}"/>
              </a:ext>
            </a:extLst>
          </p:cNvPr>
          <p:cNvSpPr txBox="1"/>
          <p:nvPr/>
        </p:nvSpPr>
        <p:spPr>
          <a:xfrm>
            <a:off x="4628493" y="6811711"/>
            <a:ext cx="714128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+mn-ea"/>
              </a:rPr>
              <a:t>预测类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系统提示词中可能有这样的表述：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“在给出完整答案后，必须基于上下文，提供一个最可能且最有价值的后续操作建议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提问，以确保对话持续性和效用最大化。”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010A6-465A-9CF5-878A-83220EA5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20" y="2896569"/>
            <a:ext cx="8266080" cy="32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3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573D8-8CE1-B5CE-B592-A74A6BEE3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78D6A005-0B87-AC4B-6698-7A0D8A66FA06}"/>
              </a:ext>
            </a:extLst>
          </p:cNvPr>
          <p:cNvSpPr txBox="1">
            <a:spLocks/>
          </p:cNvSpPr>
          <p:nvPr/>
        </p:nvSpPr>
        <p:spPr>
          <a:xfrm>
            <a:off x="-25115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1380DF-BFF7-42F1-57AB-7FC734A2E5A8}"/>
              </a:ext>
            </a:extLst>
          </p:cNvPr>
          <p:cNvSpPr txBox="1"/>
          <p:nvPr/>
        </p:nvSpPr>
        <p:spPr>
          <a:xfrm>
            <a:off x="-919344" y="732089"/>
            <a:ext cx="3956532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问题建议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F79D480-16B4-3DC9-DA97-74BC009ECAEB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E1056D-46C7-EF07-6963-9161B408F238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F7D91394-2A3E-13B0-0BF8-211507AFA374}"/>
              </a:ext>
            </a:extLst>
          </p:cNvPr>
          <p:cNvSpPr txBox="1"/>
          <p:nvPr/>
        </p:nvSpPr>
        <p:spPr>
          <a:xfrm>
            <a:off x="1298284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EF0543-FA5F-73DB-3BD8-4FED6771D0B1}"/>
              </a:ext>
            </a:extLst>
          </p:cNvPr>
          <p:cNvSpPr txBox="1"/>
          <p:nvPr/>
        </p:nvSpPr>
        <p:spPr>
          <a:xfrm>
            <a:off x="4628493" y="969803"/>
            <a:ext cx="714128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澄清类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CGCO</a:t>
            </a:r>
            <a:r>
              <a:rPr lang="zh-CN" altLang="en-US" sz="2400" dirty="0">
                <a:latin typeface="+mn-ea"/>
              </a:rPr>
              <a:t>框架：当</a:t>
            </a:r>
            <a:r>
              <a:rPr lang="en-US" altLang="zh-CN" sz="2400" dirty="0">
                <a:latin typeface="+mn-ea"/>
              </a:rPr>
              <a:t>CGCO</a:t>
            </a:r>
            <a:r>
              <a:rPr lang="zh-CN" altLang="en-US" sz="2400" dirty="0">
                <a:latin typeface="+mn-ea"/>
              </a:rPr>
              <a:t>中必要的要素缺失时，生成最小提问集合（最多 </a:t>
            </a:r>
            <a:r>
              <a:rPr lang="en-US" altLang="zh-CN" sz="2400" dirty="0">
                <a:latin typeface="+mn-ea"/>
              </a:rPr>
              <a:t>3 </a:t>
            </a:r>
            <a:r>
              <a:rPr lang="zh-CN" altLang="en-US" sz="2400" dirty="0">
                <a:latin typeface="+mn-ea"/>
              </a:rPr>
              <a:t>条）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AF3E47-D69D-83E6-2F9C-EADAE0B70314}"/>
              </a:ext>
            </a:extLst>
          </p:cNvPr>
          <p:cNvSpPr txBox="1"/>
          <p:nvPr/>
        </p:nvSpPr>
        <p:spPr>
          <a:xfrm>
            <a:off x="4628493" y="3304202"/>
            <a:ext cx="7141289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+mn-ea"/>
              </a:rPr>
              <a:t>预测类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系统提示词中可能有这样的表述：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+mn-ea"/>
              </a:rPr>
              <a:t>“在给出完整答案后，必须基于上下文，提供一个最可能且最有价值的后续操作建议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提问，以确保对话持续性和效用最大化。”</a:t>
            </a:r>
          </a:p>
        </p:txBody>
      </p:sp>
    </p:spTree>
    <p:extLst>
      <p:ext uri="{BB962C8B-B14F-4D97-AF65-F5344CB8AC3E}">
        <p14:creationId xmlns:p14="http://schemas.microsoft.com/office/powerpoint/2010/main" val="96175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42E6-78D9-4359-B09F-0DFEBE0B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C9C6BC0C-CC64-8215-B4E0-B2D7B93FA032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218C21-0AE1-3C9E-5C88-22FC314AE966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67B041D-3FDB-F501-09F3-3CDD290218D4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9115AD-110F-CF96-16B8-EB8D749ECB64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52450D16-DA7A-8D80-5791-50F9B2D4EE4C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D281C1-A9B4-CA72-9D7E-01A6C8B2A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79216"/>
              </p:ext>
            </p:extLst>
          </p:nvPr>
        </p:nvGraphicFramePr>
        <p:xfrm>
          <a:off x="708873" y="2166079"/>
          <a:ext cx="2898851" cy="415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436">
                  <a:extLst>
                    <a:ext uri="{9D8B030D-6E8A-4147-A177-3AD203B41FA5}">
                      <a16:colId xmlns:a16="http://schemas.microsoft.com/office/drawing/2014/main" val="600223144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1788617239"/>
                    </a:ext>
                  </a:extLst>
                </a:gridCol>
              </a:tblGrid>
              <a:tr h="8490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预测的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下一个词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概率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352546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地方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882921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762307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垫子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635870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鱼</a:t>
                      </a:r>
                      <a:endParaRPr lang="zh-CN" altLang="zh-C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103260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399430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火车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P=0.001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242509"/>
                  </a:ext>
                </a:extLst>
              </a:tr>
              <a:tr h="47170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336550"/>
                  </a:ext>
                </a:extLst>
              </a:tr>
            </a:tbl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375FA2CC-0F14-5217-0DE0-DCCC0E1FF119}"/>
              </a:ext>
            </a:extLst>
          </p:cNvPr>
          <p:cNvSpPr/>
          <p:nvPr/>
        </p:nvSpPr>
        <p:spPr>
          <a:xfrm>
            <a:off x="3897564" y="3404061"/>
            <a:ext cx="1909031" cy="1577099"/>
          </a:xfrm>
          <a:prstGeom prst="rightArrow">
            <a:avLst>
              <a:gd name="adj1" fmla="val 50000"/>
              <a:gd name="adj2" fmla="val 54033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采样器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455D49-02CA-A194-5343-FA96C4490CFD}"/>
              </a:ext>
            </a:extLst>
          </p:cNvPr>
          <p:cNvSpPr txBox="1"/>
          <p:nvPr/>
        </p:nvSpPr>
        <p:spPr>
          <a:xfrm>
            <a:off x="5980831" y="3572668"/>
            <a:ext cx="2441694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333333"/>
                </a:solidFill>
                <a:latin typeface="+mn-ea"/>
              </a:rPr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10723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DA47-BFFE-AE43-DB43-8BE76E4A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1615D03-9C41-AD4F-36EA-3E413DC59A43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273906-EBA4-2CC0-18C5-B08D1B68EFDE}"/>
              </a:ext>
            </a:extLst>
          </p:cNvPr>
          <p:cNvSpPr txBox="1"/>
          <p:nvPr/>
        </p:nvSpPr>
        <p:spPr>
          <a:xfrm>
            <a:off x="3691890" y="442077"/>
            <a:ext cx="480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大语言模型</a:t>
            </a:r>
            <a:r>
              <a:rPr lang="en-US" altLang="zh-CN" sz="2800" dirty="0">
                <a:latin typeface="+mn-ea"/>
              </a:rPr>
              <a:t>(LLM) </a:t>
            </a:r>
            <a:r>
              <a:rPr lang="zh-CN" altLang="en-US" sz="2800" dirty="0">
                <a:latin typeface="+mn-ea"/>
              </a:rPr>
              <a:t>前置介绍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2996D2-630B-DD49-FF52-C35A89DA8F7A}"/>
              </a:ext>
            </a:extLst>
          </p:cNvPr>
          <p:cNvSpPr txBox="1"/>
          <p:nvPr/>
        </p:nvSpPr>
        <p:spPr>
          <a:xfrm>
            <a:off x="371293" y="1265371"/>
            <a:ext cx="7353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大语言模型的本质：预测文本的下一个词的概率机器（猜词器）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840E6-F7A8-9A85-5B5C-0A157D937E9B}"/>
              </a:ext>
            </a:extLst>
          </p:cNvPr>
          <p:cNvSpPr txBox="1"/>
          <p:nvPr/>
        </p:nvSpPr>
        <p:spPr>
          <a:xfrm>
            <a:off x="371293" y="2237495"/>
            <a:ext cx="55194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假设我们给</a:t>
            </a:r>
            <a:r>
              <a:rPr lang="zh-CN" altLang="en-US" dirty="0">
                <a:latin typeface="+mn-ea"/>
              </a:rPr>
              <a:t>大语言模型</a:t>
            </a:r>
            <a:r>
              <a:rPr lang="en-US" altLang="zh-CN" dirty="0">
                <a:latin typeface="+mn-ea"/>
              </a:rPr>
              <a:t>(LLM)</a:t>
            </a:r>
            <a:r>
              <a:rPr lang="zh-CN" altLang="en-US" dirty="0"/>
              <a:t>输入了以下：</a:t>
            </a:r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13DC91-33FA-70CA-5498-3ED146FBC5BE}"/>
              </a:ext>
            </a:extLst>
          </p:cNvPr>
          <p:cNvGraphicFramePr>
            <a:graphicFrameLocks noGrp="1"/>
          </p:cNvGraphicFramePr>
          <p:nvPr/>
        </p:nvGraphicFramePr>
        <p:xfrm>
          <a:off x="1851544" y="3868712"/>
          <a:ext cx="8128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002231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8861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预测的下一个词 </a:t>
                      </a:r>
                      <a:r>
                        <a:rPr lang="en-US" altLang="zh-CN" dirty="0"/>
                        <a:t>(token)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概率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地方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P=0.45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82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P=0.30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76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垫子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P=0.15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35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鱼</a:t>
                      </a:r>
                      <a:endParaRPr lang="zh-CN" altLang="zh-C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P=0.05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9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火车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P=0.0001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4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336550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326C455-25D8-5475-BBED-9AAB23A303C0}"/>
              </a:ext>
            </a:extLst>
          </p:cNvPr>
          <p:cNvSpPr txBox="1"/>
          <p:nvPr/>
        </p:nvSpPr>
        <p:spPr>
          <a:xfrm>
            <a:off x="3167618" y="2615395"/>
            <a:ext cx="672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/>
              <a:t>猫喜欢躺在阳光下，所以它想找一个温暖的</a:t>
            </a:r>
            <a:endParaRPr lang="en-US" altLang="zh-CN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241771-A20F-2DD3-6C1A-8CEE6D9A62D6}"/>
              </a:ext>
            </a:extLst>
          </p:cNvPr>
          <p:cNvSpPr txBox="1"/>
          <p:nvPr/>
        </p:nvSpPr>
        <p:spPr>
          <a:xfrm>
            <a:off x="1851544" y="3474592"/>
            <a:ext cx="672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输出结果：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35848B-0F41-757A-F143-88B1D8AFA2DD}"/>
              </a:ext>
            </a:extLst>
          </p:cNvPr>
          <p:cNvSpPr txBox="1"/>
          <p:nvPr/>
        </p:nvSpPr>
        <p:spPr>
          <a:xfrm>
            <a:off x="8232120" y="320853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Bookman Old Style" panose="02050604050505020204" pitchFamily="18" charset="0"/>
              </a:rPr>
              <a:t>Prompt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（提示词）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474E4A3-D12D-7D88-C008-10671B29AF80}"/>
              </a:ext>
            </a:extLst>
          </p:cNvPr>
          <p:cNvCxnSpPr>
            <a:cxnSpLocks/>
          </p:cNvCxnSpPr>
          <p:nvPr/>
        </p:nvCxnSpPr>
        <p:spPr>
          <a:xfrm flipH="1" flipV="1">
            <a:off x="7702434" y="2938360"/>
            <a:ext cx="518276" cy="37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E736D7-E0F9-4FD8-8BCA-EE609718B891}"/>
              </a:ext>
            </a:extLst>
          </p:cNvPr>
          <p:cNvGrpSpPr/>
          <p:nvPr/>
        </p:nvGrpSpPr>
        <p:grpSpPr>
          <a:xfrm>
            <a:off x="6455010" y="1546822"/>
            <a:ext cx="5695179" cy="1075034"/>
            <a:chOff x="6928322" y="1360288"/>
            <a:chExt cx="5076599" cy="107503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0193A5-C611-E3D4-8EC9-3D538DC0A057}"/>
                </a:ext>
              </a:extLst>
            </p:cNvPr>
            <p:cNvSpPr txBox="1"/>
            <p:nvPr/>
          </p:nvSpPr>
          <p:spPr>
            <a:xfrm>
              <a:off x="7084956" y="1419659"/>
              <a:ext cx="49199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这是一个</a:t>
              </a:r>
              <a:r>
                <a:rPr lang="zh-CN" altLang="en-US" sz="2000" b="1" dirty="0">
                  <a:highlight>
                    <a:srgbClr val="C0C0C0"/>
                  </a:highlight>
                  <a:latin typeface="仿宋" panose="02010609060101010101" pitchFamily="49" charset="-122"/>
                  <a:ea typeface="仿宋" panose="02010609060101010101" pitchFamily="49" charset="-122"/>
                </a:rPr>
                <a:t>迭代</a:t>
              </a:r>
              <a:r>
                <a:rPr lang="zh-CN" altLang="en-US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的过程，假设</a:t>
              </a:r>
              <a:r>
                <a:rPr lang="en-US" altLang="zh-CN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LLM</a:t>
              </a:r>
              <a:r>
                <a:rPr lang="zh-CN" altLang="en-US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在这里最终选择了“地方”作为这一轮预测的输出，它便会把</a:t>
              </a:r>
              <a:endPara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“地方”添加到原输入的末尾继续下一轮预测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5A94BF-D578-29C2-1456-FFB13EB64FF4}"/>
                </a:ext>
              </a:extLst>
            </p:cNvPr>
            <p:cNvSpPr txBox="1"/>
            <p:nvPr/>
          </p:nvSpPr>
          <p:spPr>
            <a:xfrm>
              <a:off x="6928322" y="1360288"/>
              <a:ext cx="3132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!</a:t>
              </a:r>
              <a:endParaRPr lang="zh-CN" altLang="en-US" sz="2400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B74EE73-7EE6-E4E9-5655-FF25ED221909}"/>
              </a:ext>
            </a:extLst>
          </p:cNvPr>
          <p:cNvSpPr txBox="1"/>
          <p:nvPr/>
        </p:nvSpPr>
        <p:spPr>
          <a:xfrm>
            <a:off x="2211308" y="5118109"/>
            <a:ext cx="956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地方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0AF80B-27C0-AC99-1BC5-73487425AD85}"/>
              </a:ext>
            </a:extLst>
          </p:cNvPr>
          <p:cNvSpPr txBox="1"/>
          <p:nvPr/>
        </p:nvSpPr>
        <p:spPr>
          <a:xfrm>
            <a:off x="1851544" y="4687222"/>
            <a:ext cx="8129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这是一个</a:t>
            </a:r>
            <a:r>
              <a:rPr lang="zh-CN" altLang="en-US" sz="2800" b="1" dirty="0">
                <a:highlight>
                  <a:srgbClr val="C0C0C0"/>
                </a:highlight>
                <a:latin typeface="+mn-ea"/>
              </a:rPr>
              <a:t>迭代</a:t>
            </a:r>
            <a:r>
              <a:rPr lang="zh-CN" altLang="en-US" sz="2800" b="1" dirty="0">
                <a:latin typeface="+mn-ea"/>
              </a:rPr>
              <a:t>的过程，假设</a:t>
            </a:r>
            <a:r>
              <a:rPr lang="en-US" altLang="zh-CN" sz="2800" b="1" dirty="0">
                <a:latin typeface="+mn-ea"/>
              </a:rPr>
              <a:t>LLM</a:t>
            </a:r>
            <a:r>
              <a:rPr lang="zh-CN" altLang="en-US" sz="2800" b="1" dirty="0">
                <a:latin typeface="+mn-ea"/>
              </a:rPr>
              <a:t>在这里最终选择了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“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地方</a:t>
            </a:r>
            <a:r>
              <a:rPr lang="zh-CN" altLang="en-US" sz="2800" b="1" dirty="0">
                <a:latin typeface="+mn-ea"/>
              </a:rPr>
              <a:t>”作为这一轮预测的输出，它便会把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“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地方</a:t>
            </a:r>
            <a:r>
              <a:rPr lang="zh-CN" altLang="en-US" sz="2800" b="1" dirty="0">
                <a:latin typeface="+mn-ea"/>
              </a:rPr>
              <a:t>”添加到原输入的末尾继续下一轮预测</a:t>
            </a:r>
          </a:p>
        </p:txBody>
      </p:sp>
    </p:spTree>
    <p:extLst>
      <p:ext uri="{BB962C8B-B14F-4D97-AF65-F5344CB8AC3E}">
        <p14:creationId xmlns:p14="http://schemas.microsoft.com/office/powerpoint/2010/main" val="9375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0.28867 0.5398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2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4" grpId="0"/>
      <p:bldP spid="16" grpId="0"/>
      <p:bldP spid="17" grpId="0"/>
      <p:bldP spid="1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0D49-9CAE-ED1F-57A5-BEF23AAD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EBB0F77D-DD3F-D689-1AC8-593A91E2A5EC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8EAC-F977-13D7-0C5E-3429EF85F169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F322843-6860-3485-7D72-7011741C455C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587925-C805-EAF5-9B5E-00CCA34FEFF6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19B753B7-8BF7-8478-46AE-0D817C8D72AD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DBADC-72B1-49E8-ED3F-2D550A089577}"/>
              </a:ext>
            </a:extLst>
          </p:cNvPr>
          <p:cNvSpPr txBox="1"/>
          <p:nvPr/>
        </p:nvSpPr>
        <p:spPr>
          <a:xfrm>
            <a:off x="627511" y="2828796"/>
            <a:ext cx="798029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temperature</a:t>
            </a:r>
            <a:r>
              <a:rPr lang="zh-CN" altLang="en-US" sz="2400" b="1" dirty="0">
                <a:latin typeface="+mn-ea"/>
              </a:rPr>
              <a:t> 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该参数值越小，模型就会返回越确定的一个结果。如果调高该参数值，大语言模型可能会返回更随机的结果，也就是说这可能会带来更多样化或更具创造性的产出。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45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3621B-7033-D5A2-44EC-BE50FB80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897689-93A1-D8EE-6413-A30FA4E2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4" y="1914930"/>
            <a:ext cx="6007418" cy="4780992"/>
          </a:xfrm>
          <a:prstGeom prst="rect">
            <a:avLst/>
          </a:prstGeom>
        </p:spPr>
      </p:pic>
      <p:sp>
        <p:nvSpPr>
          <p:cNvPr id="3" name="1">
            <a:extLst>
              <a:ext uri="{FF2B5EF4-FFF2-40B4-BE49-F238E27FC236}">
                <a16:creationId xmlns:a16="http://schemas.microsoft.com/office/drawing/2014/main" id="{53C82829-1AED-2201-F9F5-2D09321A4D97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7A532F-1B09-A77B-8B70-A8C36BBEE0D4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3FB106A-3704-88AF-0DC5-6E636FE42E37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DB4205-2E6B-C2EE-0478-37FC7FB88888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AF305953-A6AA-0662-3AD9-3DD3D0154E4C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284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1989F-AAA4-D987-4C5F-168FC34E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CD79B916-5124-07B1-1AD2-FA8C3E3256E5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E357D-7A07-0E55-910F-FC3120436064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580A3F3-F95A-12E0-88E6-2ED6513EB6A3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1DCC01-40B7-CBB4-1BB0-A314242B2C3A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57B0DE8F-0AE5-7DCF-6567-3BF0655C095B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3F212A-98A1-5A4A-FE76-C5009B7439E3}"/>
              </a:ext>
            </a:extLst>
          </p:cNvPr>
          <p:cNvSpPr txBox="1"/>
          <p:nvPr/>
        </p:nvSpPr>
        <p:spPr>
          <a:xfrm>
            <a:off x="627511" y="2828796"/>
            <a:ext cx="798029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temperature</a:t>
            </a:r>
            <a:r>
              <a:rPr lang="zh-CN" altLang="en-US" sz="2400" b="1" dirty="0">
                <a:latin typeface="+mn-ea"/>
              </a:rPr>
              <a:t> 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该参数值越小，模型就会返回越确定的一个结果。如果调高该参数值，大语言模型可能会返回更随机的结果，也就是说这可能会带来更多样化或更具创造性的产出。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F99D9D-1796-1ACC-6189-0D559D3A22F8}"/>
              </a:ext>
            </a:extLst>
          </p:cNvPr>
          <p:cNvSpPr txBox="1"/>
          <p:nvPr/>
        </p:nvSpPr>
        <p:spPr>
          <a:xfrm>
            <a:off x="627511" y="6858000"/>
            <a:ext cx="7980297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Bookman Old Style" panose="02050604050505020204" pitchFamily="18" charset="0"/>
              </a:rPr>
              <a:t>top-p</a:t>
            </a:r>
            <a:endParaRPr lang="en-US" altLang="zh-CN" sz="2400" b="1" dirty="0"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大模型将只考虑累积概率为前百分之</a:t>
            </a:r>
            <a:r>
              <a:rPr lang="en-US" altLang="zh-CN" sz="2400" dirty="0">
                <a:latin typeface="+mn-ea"/>
              </a:rPr>
              <a:t>(top-p)</a:t>
            </a:r>
            <a:r>
              <a:rPr lang="zh-CN" altLang="en-US" sz="2400" dirty="0">
                <a:latin typeface="+mn-ea"/>
              </a:rPr>
              <a:t>的结果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所以 </a:t>
            </a:r>
            <a:r>
              <a:rPr lang="en-US" altLang="zh-CN" sz="2400" dirty="0">
                <a:latin typeface="+mn-ea"/>
              </a:rPr>
              <a:t>0.5 </a:t>
            </a:r>
            <a:r>
              <a:rPr lang="zh-CN" altLang="en-US" sz="2400" dirty="0">
                <a:latin typeface="+mn-ea"/>
              </a:rPr>
              <a:t>就意味着只有包括在前 </a:t>
            </a:r>
            <a:r>
              <a:rPr lang="en-US" altLang="zh-CN" sz="2400" dirty="0">
                <a:latin typeface="+mn-ea"/>
              </a:rPr>
              <a:t>50% </a:t>
            </a:r>
            <a:r>
              <a:rPr lang="zh-CN" altLang="en-US" sz="2400" dirty="0">
                <a:latin typeface="+mn-ea"/>
              </a:rPr>
              <a:t>中的结果会被考虑。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42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369C6-7053-D53A-3917-BCFBCFFA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895C5F46-CD97-797C-36BC-9EC785CBDBCA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E035EB-9C0F-B5E6-7EA6-7678DBD9D0DD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    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2560351-B0C0-682B-7699-2E6A98B1DBE0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0FA749-A032-3FF2-4590-BA915727EB77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D57BC847-0FEF-E788-944F-FBF0717F0B36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23F9F4-43B3-B7F9-786C-1EBC0D62CCB3}"/>
              </a:ext>
            </a:extLst>
          </p:cNvPr>
          <p:cNvSpPr txBox="1"/>
          <p:nvPr/>
        </p:nvSpPr>
        <p:spPr>
          <a:xfrm>
            <a:off x="627511" y="2307475"/>
            <a:ext cx="798029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temperature</a:t>
            </a:r>
            <a:r>
              <a:rPr lang="zh-CN" altLang="en-US" sz="2400" b="1" dirty="0">
                <a:latin typeface="+mn-ea"/>
              </a:rPr>
              <a:t> 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该参数值越小，模型就会返回越确定的一个结果。如果调高该参数值，大语言模型可能会返回更随机的结果，也就是说这可能会带来更多样化或更具创造性的产出。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7CF7BA-ED37-BBC1-0023-A8C1588D1FF0}"/>
              </a:ext>
            </a:extLst>
          </p:cNvPr>
          <p:cNvSpPr txBox="1"/>
          <p:nvPr/>
        </p:nvSpPr>
        <p:spPr>
          <a:xfrm>
            <a:off x="627511" y="4701587"/>
            <a:ext cx="7980297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Bookman Old Style" panose="02050604050505020204" pitchFamily="18" charset="0"/>
              </a:rPr>
              <a:t>top-p</a:t>
            </a:r>
            <a:endParaRPr lang="en-US" altLang="zh-CN" sz="2400" b="1" dirty="0"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大模型将只考虑累积概率为前百分之</a:t>
            </a:r>
            <a:r>
              <a:rPr lang="en-US" altLang="zh-CN" sz="2400" dirty="0">
                <a:latin typeface="+mn-ea"/>
              </a:rPr>
              <a:t>(top-p)</a:t>
            </a:r>
            <a:r>
              <a:rPr lang="zh-CN" altLang="en-US" sz="2400" dirty="0">
                <a:latin typeface="+mn-ea"/>
              </a:rPr>
              <a:t>的结果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所以 </a:t>
            </a:r>
            <a:r>
              <a:rPr lang="en-US" altLang="zh-CN" sz="2400" dirty="0">
                <a:latin typeface="+mn-ea"/>
              </a:rPr>
              <a:t>0.5 </a:t>
            </a:r>
            <a:r>
              <a:rPr lang="zh-CN" altLang="en-US" sz="2400" dirty="0">
                <a:latin typeface="+mn-ea"/>
              </a:rPr>
              <a:t>就意味着只有包括在前 </a:t>
            </a:r>
            <a:r>
              <a:rPr lang="en-US" altLang="zh-CN" sz="2400" dirty="0">
                <a:latin typeface="+mn-ea"/>
              </a:rPr>
              <a:t>50% </a:t>
            </a:r>
            <a:r>
              <a:rPr lang="zh-CN" altLang="en-US" sz="2400" dirty="0">
                <a:latin typeface="+mn-ea"/>
              </a:rPr>
              <a:t>中的结果会被考虑。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5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B78F-A8E8-4339-788A-C057D0A1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">
            <a:extLst>
              <a:ext uri="{FF2B5EF4-FFF2-40B4-BE49-F238E27FC236}">
                <a16:creationId xmlns:a16="http://schemas.microsoft.com/office/drawing/2014/main" id="{56B0F190-1DFA-CBA8-F78C-350986124FF0}"/>
              </a:ext>
            </a:extLst>
          </p:cNvPr>
          <p:cNvSpPr txBox="1">
            <a:spLocks/>
          </p:cNvSpPr>
          <p:nvPr/>
        </p:nvSpPr>
        <p:spPr>
          <a:xfrm>
            <a:off x="-499566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95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D20645-E0DB-B484-2786-DA68A0180BD3}"/>
              </a:ext>
            </a:extLst>
          </p:cNvPr>
          <p:cNvSpPr txBox="1"/>
          <p:nvPr/>
        </p:nvSpPr>
        <p:spPr>
          <a:xfrm>
            <a:off x="-919344" y="732089"/>
            <a:ext cx="5085046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rgbClr val="333333"/>
                </a:solidFill>
                <a:latin typeface="+mn-ea"/>
              </a:rPr>
              <a:t>03     </a:t>
            </a:r>
            <a:r>
              <a:rPr lang="zh-CN" altLang="en-US" sz="4400" b="1" dirty="0">
                <a:solidFill>
                  <a:srgbClr val="333333"/>
                </a:solidFill>
                <a:latin typeface="+mn-ea"/>
              </a:rPr>
              <a:t>调整参数设置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8852700-9DEF-4AFB-D9D8-0608BDBACF07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429722-7934-5D57-C4B2-654A28EC38AF}"/>
              </a:ext>
            </a:extLst>
          </p:cNvPr>
          <p:cNvSpPr txBox="1"/>
          <p:nvPr/>
        </p:nvSpPr>
        <p:spPr>
          <a:xfrm>
            <a:off x="9700849" y="208869"/>
            <a:ext cx="257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02BB5042-F80A-3AC8-639D-77E25FCEFA6A}"/>
              </a:ext>
            </a:extLst>
          </p:cNvPr>
          <p:cNvSpPr txBox="1"/>
          <p:nvPr/>
        </p:nvSpPr>
        <p:spPr>
          <a:xfrm>
            <a:off x="823833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999C295-247D-3D52-97E1-7F379E938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26124"/>
              </p:ext>
            </p:extLst>
          </p:nvPr>
        </p:nvGraphicFramePr>
        <p:xfrm>
          <a:off x="708873" y="2293746"/>
          <a:ext cx="445333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665">
                  <a:extLst>
                    <a:ext uri="{9D8B030D-6E8A-4147-A177-3AD203B41FA5}">
                      <a16:colId xmlns:a16="http://schemas.microsoft.com/office/drawing/2014/main" val="600223144"/>
                    </a:ext>
                  </a:extLst>
                </a:gridCol>
                <a:gridCol w="2226665">
                  <a:extLst>
                    <a:ext uri="{9D8B030D-6E8A-4147-A177-3AD203B41FA5}">
                      <a16:colId xmlns:a16="http://schemas.microsoft.com/office/drawing/2014/main" val="1788617239"/>
                    </a:ext>
                  </a:extLst>
                </a:gridCol>
              </a:tblGrid>
              <a:tr h="3184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预测的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下一个词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概率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352546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地方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882921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762307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垫子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635870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鱼</a:t>
                      </a:r>
                      <a:endParaRPr lang="zh-CN" altLang="zh-C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103260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399430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火车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P=0.001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242509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……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33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5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BCAF-95BC-009A-6BAE-28094881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F50DA24-A166-623C-F7AF-969B4F7BC8B2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4632B9-BAC4-1FA5-67B9-AA2D1B9DC921}"/>
              </a:ext>
            </a:extLst>
          </p:cNvPr>
          <p:cNvSpPr txBox="1"/>
          <p:nvPr/>
        </p:nvSpPr>
        <p:spPr>
          <a:xfrm>
            <a:off x="1082957" y="602178"/>
            <a:ext cx="100260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人机交互设计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5BE4F6-61A0-8115-EBBE-81B80EDEB9CB}"/>
              </a:ext>
            </a:extLst>
          </p:cNvPr>
          <p:cNvSpPr txBox="1"/>
          <p:nvPr/>
        </p:nvSpPr>
        <p:spPr>
          <a:xfrm>
            <a:off x="3828012" y="2694249"/>
            <a:ext cx="5369064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00     LLM</a:t>
            </a:r>
            <a:r>
              <a:rPr lang="zh-CN" altLang="en-US" sz="3200" dirty="0"/>
              <a:t>的两种类型</a:t>
            </a:r>
            <a:endParaRPr lang="en-US" altLang="zh-CN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ABC464-CF1F-E5A8-CA38-E12D1686E568}"/>
              </a:ext>
            </a:extLst>
          </p:cNvPr>
          <p:cNvSpPr txBox="1"/>
          <p:nvPr/>
        </p:nvSpPr>
        <p:spPr>
          <a:xfrm>
            <a:off x="3828012" y="3440852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系统预设提示词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A275B8-E32F-C03E-90CA-B63F4F51610A}"/>
              </a:ext>
            </a:extLst>
          </p:cNvPr>
          <p:cNvSpPr txBox="1"/>
          <p:nvPr/>
        </p:nvSpPr>
        <p:spPr>
          <a:xfrm>
            <a:off x="3828012" y="4187455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问题建议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47528C-1DD9-E4F0-4BF5-B6D0D6C9503F}"/>
              </a:ext>
            </a:extLst>
          </p:cNvPr>
          <p:cNvSpPr txBox="1"/>
          <p:nvPr/>
        </p:nvSpPr>
        <p:spPr>
          <a:xfrm>
            <a:off x="3828012" y="4934058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   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调整参数设置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504BD7-F917-9CD0-E2FA-EC91D261B327}"/>
              </a:ext>
            </a:extLst>
          </p:cNvPr>
          <p:cNvSpPr txBox="1"/>
          <p:nvPr/>
        </p:nvSpPr>
        <p:spPr>
          <a:xfrm>
            <a:off x="3828012" y="5680660"/>
            <a:ext cx="6093228" cy="7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     *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规划器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(Planner)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2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3B6A1-A12A-8082-3556-3BB862F5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5B393B0E-6598-CA98-8993-085334ACEA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79528" y="2242185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</a:rPr>
              <a:t>PART - 4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8A1B7BB-DC5D-C128-79C8-389B476E324C}"/>
              </a:ext>
            </a:extLst>
          </p:cNvPr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6379528" y="3007996"/>
            <a:ext cx="5598795" cy="970915"/>
          </a:xfrm>
        </p:spPr>
        <p:txBody>
          <a:bodyPr wrap="square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怎样写好提示词</a:t>
            </a:r>
          </a:p>
        </p:txBody>
      </p:sp>
      <p:pic>
        <p:nvPicPr>
          <p:cNvPr id="7" name="图片 6" descr="单独图标">
            <a:extLst>
              <a:ext uri="{FF2B5EF4-FFF2-40B4-BE49-F238E27FC236}">
                <a16:creationId xmlns:a16="http://schemas.microsoft.com/office/drawing/2014/main" id="{6E7AF058-C445-9CEE-99FC-352120CCAD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>
            <a:off x="-2170430" y="461645"/>
            <a:ext cx="8495665" cy="6004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5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>
            <a:extLst>
              <a:ext uri="{FF2B5EF4-FFF2-40B4-BE49-F238E27FC236}">
                <a16:creationId xmlns:a16="http://schemas.microsoft.com/office/drawing/2014/main" id="{8444725B-25A7-D95E-221C-1876AECA9F11}"/>
              </a:ext>
            </a:extLst>
          </p:cNvPr>
          <p:cNvSpPr txBox="1"/>
          <p:nvPr/>
        </p:nvSpPr>
        <p:spPr>
          <a:xfrm>
            <a:off x="1836719" y="2321005"/>
            <a:ext cx="851856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13800" b="1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H O W ?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79FEAC-61BA-9E1C-9DB1-7FC770B721B7}"/>
              </a:ext>
            </a:extLst>
          </p:cNvPr>
          <p:cNvSpPr/>
          <p:nvPr/>
        </p:nvSpPr>
        <p:spPr>
          <a:xfrm>
            <a:off x="-332509" y="-581891"/>
            <a:ext cx="12901353" cy="8163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 descr="OpenAI Logo, symbol, meaning, history, PNG, brand">
            <a:extLst>
              <a:ext uri="{FF2B5EF4-FFF2-40B4-BE49-F238E27FC236}">
                <a16:creationId xmlns:a16="http://schemas.microsoft.com/office/drawing/2014/main" id="{843D25C5-A4CB-6074-1E79-AC2F2E99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695250"/>
            <a:ext cx="9720000" cy="5467500"/>
          </a:xfrm>
          <a:prstGeom prst="rect">
            <a:avLst/>
          </a:prstGeom>
          <a:noFill/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FD25485-6D1A-3181-7CBA-0E67FDA1B29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7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0B40-A615-51D2-025E-4D3286A8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">
            <a:extLst>
              <a:ext uri="{FF2B5EF4-FFF2-40B4-BE49-F238E27FC236}">
                <a16:creationId xmlns:a16="http://schemas.microsoft.com/office/drawing/2014/main" id="{BD7C1915-5896-CBE7-F02C-318E51402F77}"/>
              </a:ext>
            </a:extLst>
          </p:cNvPr>
          <p:cNvSpPr txBox="1"/>
          <p:nvPr/>
        </p:nvSpPr>
        <p:spPr>
          <a:xfrm>
            <a:off x="-721165" y="2054802"/>
            <a:ext cx="13634331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23900" b="1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H O W ?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7F0D6A0-C932-2570-5329-5EA287AB288A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29" name="图片 128" descr="文本&#10;&#10;AI 生成的内容可能不正确。">
            <a:extLst>
              <a:ext uri="{FF2B5EF4-FFF2-40B4-BE49-F238E27FC236}">
                <a16:creationId xmlns:a16="http://schemas.microsoft.com/office/drawing/2014/main" id="{8F3DE52D-1F90-7C7C-4EDE-764442B3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80" y="4840483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27" name="图片 126" descr="文本&#10;&#10;AI 生成的内容可能不正确。">
            <a:extLst>
              <a:ext uri="{FF2B5EF4-FFF2-40B4-BE49-F238E27FC236}">
                <a16:creationId xmlns:a16="http://schemas.microsoft.com/office/drawing/2014/main" id="{89BD15A7-3694-B4F1-E3B9-7D55AE894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182" y="5039420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25" name="图片 124" descr="文本&#10;&#10;AI 生成的内容可能不正确。">
            <a:extLst>
              <a:ext uri="{FF2B5EF4-FFF2-40B4-BE49-F238E27FC236}">
                <a16:creationId xmlns:a16="http://schemas.microsoft.com/office/drawing/2014/main" id="{4ADFB937-BB4F-D525-5DFF-FBCB989D0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80" y="4465262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123" name="图片 122" descr="文本&#10;&#10;AI 生成的内容可能不正确。">
            <a:extLst>
              <a:ext uri="{FF2B5EF4-FFF2-40B4-BE49-F238E27FC236}">
                <a16:creationId xmlns:a16="http://schemas.microsoft.com/office/drawing/2014/main" id="{04F1E424-6CB5-9766-868F-E98DF2AC3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3" y="5531951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91" name="!!4" descr="文本&#10;&#10;AI 生成的内容可能不正确。">
            <a:extLst>
              <a:ext uri="{FF2B5EF4-FFF2-40B4-BE49-F238E27FC236}">
                <a16:creationId xmlns:a16="http://schemas.microsoft.com/office/drawing/2014/main" id="{85B9B223-1B6B-9F33-1C6A-8CC55586C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07" y="5333014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9" name="!!3" descr="文本, 信件&#10;&#10;AI 生成的内容可能不正确。">
            <a:extLst>
              <a:ext uri="{FF2B5EF4-FFF2-40B4-BE49-F238E27FC236}">
                <a16:creationId xmlns:a16="http://schemas.microsoft.com/office/drawing/2014/main" id="{C4D025A0-1336-0D26-9E64-8A72436EA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71" y="5825545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7" name="!!2" descr="文本&#10;&#10;AI 生成的内容可能不正确。">
            <a:extLst>
              <a:ext uri="{FF2B5EF4-FFF2-40B4-BE49-F238E27FC236}">
                <a16:creationId xmlns:a16="http://schemas.microsoft.com/office/drawing/2014/main" id="{A2D16442-C9B7-BCD9-7B49-CCC790EE6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11" y="4273668"/>
            <a:ext cx="5826146" cy="7539718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5" name="!!1" descr="文本&#10;&#10;AI 生成的内容可能不正确。">
            <a:extLst>
              <a:ext uri="{FF2B5EF4-FFF2-40B4-BE49-F238E27FC236}">
                <a16:creationId xmlns:a16="http://schemas.microsoft.com/office/drawing/2014/main" id="{1BF56ABC-6EE9-BE43-4953-A87DE6A1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21" y="3283831"/>
            <a:ext cx="8302558" cy="1074448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8" name="图片 77" descr="OpenAI Logo, symbol, meaning, history, PNG, brand">
            <a:extLst>
              <a:ext uri="{FF2B5EF4-FFF2-40B4-BE49-F238E27FC236}">
                <a16:creationId xmlns:a16="http://schemas.microsoft.com/office/drawing/2014/main" id="{26B6807F-6430-6B81-A62C-3DB241AD2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9333" y="-163660"/>
            <a:ext cx="677333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>
            <a:extLst>
              <a:ext uri="{FF2B5EF4-FFF2-40B4-BE49-F238E27FC236}">
                <a16:creationId xmlns:a16="http://schemas.microsoft.com/office/drawing/2014/main" id="{D630A911-9F26-6177-491A-717328487AF6}"/>
              </a:ext>
            </a:extLst>
          </p:cNvPr>
          <p:cNvSpPr txBox="1"/>
          <p:nvPr/>
        </p:nvSpPr>
        <p:spPr>
          <a:xfrm>
            <a:off x="8270084" y="352991"/>
            <a:ext cx="3386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altLang="zh-CN" sz="5400" b="1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H O W ?</a:t>
            </a:r>
          </a:p>
        </p:txBody>
      </p:sp>
      <p:pic>
        <p:nvPicPr>
          <p:cNvPr id="75" name="!!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1C492AD2-6C60-954D-D8F1-ACCDFFAA68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861">
            <a:off x="7707656" y="2235623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73" name="!!3" descr="文本, 信件&#10;&#10;AI 生成的内容可能不正确。">
            <a:extLst>
              <a:ext uri="{FF2B5EF4-FFF2-40B4-BE49-F238E27FC236}">
                <a16:creationId xmlns:a16="http://schemas.microsoft.com/office/drawing/2014/main" id="{A59B43DE-28D3-E961-5FB0-AB1A8868C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07" y="2077581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71" name="!!2" descr="文本&#10;&#10;AI 生成的内容可能不正确。">
            <a:extLst>
              <a:ext uri="{FF2B5EF4-FFF2-40B4-BE49-F238E27FC236}">
                <a16:creationId xmlns:a16="http://schemas.microsoft.com/office/drawing/2014/main" id="{41C9EFD6-B8B4-C1A4-3C75-AD8161718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505">
            <a:off x="7371972" y="1870989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69" name="!!1" descr="文本&#10;&#10;AI 生成的内容可能不正确。">
            <a:extLst>
              <a:ext uri="{FF2B5EF4-FFF2-40B4-BE49-F238E27FC236}">
                <a16:creationId xmlns:a16="http://schemas.microsoft.com/office/drawing/2014/main" id="{161619A0-7687-3FDF-0BC3-A1DBB668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7848">
            <a:off x="7097519" y="1589801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7FE0411-0DED-8C70-0F87-6F1266CF8CCF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1">
            <a:extLst>
              <a:ext uri="{FF2B5EF4-FFF2-40B4-BE49-F238E27FC236}">
                <a16:creationId xmlns:a16="http://schemas.microsoft.com/office/drawing/2014/main" id="{5549147C-6E3D-8E03-5AC6-B1944180042A}"/>
              </a:ext>
            </a:extLst>
          </p:cNvPr>
          <p:cNvSpPr txBox="1"/>
          <p:nvPr/>
        </p:nvSpPr>
        <p:spPr>
          <a:xfrm>
            <a:off x="239082" y="1198237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1. Write clear instructions</a:t>
            </a:r>
          </a:p>
        </p:txBody>
      </p:sp>
      <p:sp>
        <p:nvSpPr>
          <p:cNvPr id="57" name="1.5">
            <a:extLst>
              <a:ext uri="{FF2B5EF4-FFF2-40B4-BE49-F238E27FC236}">
                <a16:creationId xmlns:a16="http://schemas.microsoft.com/office/drawing/2014/main" id="{36E08953-C095-967F-3496-ADCC47BC8EE4}"/>
              </a:ext>
            </a:extLst>
          </p:cNvPr>
          <p:cNvSpPr txBox="1"/>
          <p:nvPr/>
        </p:nvSpPr>
        <p:spPr>
          <a:xfrm>
            <a:off x="571590" y="1595239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写出清晰的指令</a:t>
            </a:r>
          </a:p>
        </p:txBody>
      </p:sp>
      <p:sp>
        <p:nvSpPr>
          <p:cNvPr id="45" name="2">
            <a:extLst>
              <a:ext uri="{FF2B5EF4-FFF2-40B4-BE49-F238E27FC236}">
                <a16:creationId xmlns:a16="http://schemas.microsoft.com/office/drawing/2014/main" id="{1B434066-D52D-71CE-5A8A-A8141E6EC591}"/>
              </a:ext>
            </a:extLst>
          </p:cNvPr>
          <p:cNvSpPr txBox="1"/>
          <p:nvPr/>
        </p:nvSpPr>
        <p:spPr>
          <a:xfrm>
            <a:off x="239082" y="2082786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2. Provide reference text</a:t>
            </a:r>
            <a:endParaRPr lang="zh-CN" altLang="en-US" sz="2400" i="0" dirty="0">
              <a:effectLst/>
              <a:latin typeface="+mn-ea"/>
            </a:endParaRPr>
          </a:p>
        </p:txBody>
      </p:sp>
      <p:sp>
        <p:nvSpPr>
          <p:cNvPr id="59" name="2.5">
            <a:extLst>
              <a:ext uri="{FF2B5EF4-FFF2-40B4-BE49-F238E27FC236}">
                <a16:creationId xmlns:a16="http://schemas.microsoft.com/office/drawing/2014/main" id="{11AB7605-F358-093B-9273-C6357FCC6C2C}"/>
              </a:ext>
            </a:extLst>
          </p:cNvPr>
          <p:cNvSpPr txBox="1"/>
          <p:nvPr/>
        </p:nvSpPr>
        <p:spPr>
          <a:xfrm>
            <a:off x="571590" y="2479788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提供参考文本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47" name="3">
            <a:extLst>
              <a:ext uri="{FF2B5EF4-FFF2-40B4-BE49-F238E27FC236}">
                <a16:creationId xmlns:a16="http://schemas.microsoft.com/office/drawing/2014/main" id="{CB7C421C-572D-9244-CAFE-6CADE50F4D67}"/>
              </a:ext>
            </a:extLst>
          </p:cNvPr>
          <p:cNvSpPr txBox="1"/>
          <p:nvPr/>
        </p:nvSpPr>
        <p:spPr>
          <a:xfrm>
            <a:off x="239082" y="2967335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3. Split complex tasks into simpler subtasks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1" name="3.5">
            <a:extLst>
              <a:ext uri="{FF2B5EF4-FFF2-40B4-BE49-F238E27FC236}">
                <a16:creationId xmlns:a16="http://schemas.microsoft.com/office/drawing/2014/main" id="{850C54B4-A493-F209-D9F6-C3E30DA41C5D}"/>
              </a:ext>
            </a:extLst>
          </p:cNvPr>
          <p:cNvSpPr txBox="1"/>
          <p:nvPr/>
        </p:nvSpPr>
        <p:spPr>
          <a:xfrm>
            <a:off x="571590" y="3364337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将复杂的任务拆分为更简单的子任务</a:t>
            </a:r>
          </a:p>
        </p:txBody>
      </p:sp>
      <p:sp>
        <p:nvSpPr>
          <p:cNvPr id="49" name="4">
            <a:extLst>
              <a:ext uri="{FF2B5EF4-FFF2-40B4-BE49-F238E27FC236}">
                <a16:creationId xmlns:a16="http://schemas.microsoft.com/office/drawing/2014/main" id="{F16BFA12-A907-B0B4-DADE-4987AEB94334}"/>
              </a:ext>
            </a:extLst>
          </p:cNvPr>
          <p:cNvSpPr txBox="1"/>
          <p:nvPr/>
        </p:nvSpPr>
        <p:spPr>
          <a:xfrm>
            <a:off x="239082" y="3851884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4. Give the model time to “think”</a:t>
            </a:r>
            <a:r>
              <a:rPr lang="zh-CN" altLang="en-US" sz="2400" i="0" dirty="0">
                <a:effectLst/>
                <a:latin typeface="+mn-ea"/>
              </a:rPr>
              <a:t> </a:t>
            </a:r>
          </a:p>
        </p:txBody>
      </p:sp>
      <p:sp>
        <p:nvSpPr>
          <p:cNvPr id="63" name="4.5">
            <a:extLst>
              <a:ext uri="{FF2B5EF4-FFF2-40B4-BE49-F238E27FC236}">
                <a16:creationId xmlns:a16="http://schemas.microsoft.com/office/drawing/2014/main" id="{D3779335-CB59-AD46-E88B-8B10136D9DCD}"/>
              </a:ext>
            </a:extLst>
          </p:cNvPr>
          <p:cNvSpPr txBox="1"/>
          <p:nvPr/>
        </p:nvSpPr>
        <p:spPr>
          <a:xfrm>
            <a:off x="571590" y="4248886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给模型时间“思考”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1" name="5">
            <a:extLst>
              <a:ext uri="{FF2B5EF4-FFF2-40B4-BE49-F238E27FC236}">
                <a16:creationId xmlns:a16="http://schemas.microsoft.com/office/drawing/2014/main" id="{1EDB5378-6227-9817-B1BD-1CBB2FC5AEA0}"/>
              </a:ext>
            </a:extLst>
          </p:cNvPr>
          <p:cNvSpPr txBox="1"/>
          <p:nvPr/>
        </p:nvSpPr>
        <p:spPr>
          <a:xfrm>
            <a:off x="239082" y="4736433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5. Use external tools</a:t>
            </a:r>
            <a:endParaRPr lang="zh-CN" altLang="en-US" sz="2400" i="0" dirty="0">
              <a:effectLst/>
              <a:latin typeface="+mn-ea"/>
            </a:endParaRPr>
          </a:p>
        </p:txBody>
      </p:sp>
      <p:sp>
        <p:nvSpPr>
          <p:cNvPr id="65" name="5.5">
            <a:extLst>
              <a:ext uri="{FF2B5EF4-FFF2-40B4-BE49-F238E27FC236}">
                <a16:creationId xmlns:a16="http://schemas.microsoft.com/office/drawing/2014/main" id="{30D99052-03C1-7EC3-9C69-A12396505278}"/>
              </a:ext>
            </a:extLst>
          </p:cNvPr>
          <p:cNvSpPr txBox="1"/>
          <p:nvPr/>
        </p:nvSpPr>
        <p:spPr>
          <a:xfrm>
            <a:off x="571590" y="5133435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使用外部工具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6">
            <a:extLst>
              <a:ext uri="{FF2B5EF4-FFF2-40B4-BE49-F238E27FC236}">
                <a16:creationId xmlns:a16="http://schemas.microsoft.com/office/drawing/2014/main" id="{3E672AC4-5BC7-E959-6D5D-A6AB231FC16B}"/>
              </a:ext>
            </a:extLst>
          </p:cNvPr>
          <p:cNvSpPr txBox="1"/>
          <p:nvPr/>
        </p:nvSpPr>
        <p:spPr>
          <a:xfrm>
            <a:off x="239082" y="5620982"/>
            <a:ext cx="6605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i="0" dirty="0">
                <a:effectLst/>
                <a:latin typeface="+mn-ea"/>
              </a:rPr>
              <a:t>6. Test changes systematically</a:t>
            </a:r>
            <a:endParaRPr lang="zh-CN" altLang="en-US" sz="2400" i="0" dirty="0">
              <a:effectLst/>
              <a:latin typeface="+mn-ea"/>
            </a:endParaRPr>
          </a:p>
        </p:txBody>
      </p:sp>
      <p:sp>
        <p:nvSpPr>
          <p:cNvPr id="67" name="6.5">
            <a:extLst>
              <a:ext uri="{FF2B5EF4-FFF2-40B4-BE49-F238E27FC236}">
                <a16:creationId xmlns:a16="http://schemas.microsoft.com/office/drawing/2014/main" id="{E1C30347-1225-E2E2-8B7C-C1669D944681}"/>
              </a:ext>
            </a:extLst>
          </p:cNvPr>
          <p:cNvSpPr txBox="1"/>
          <p:nvPr/>
        </p:nvSpPr>
        <p:spPr>
          <a:xfrm>
            <a:off x="571590" y="6017985"/>
            <a:ext cx="478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系统地测试变更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3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7" grpId="0"/>
      <p:bldP spid="45" grpId="0"/>
      <p:bldP spid="59" grpId="0"/>
      <p:bldP spid="47" grpId="0"/>
      <p:bldP spid="61" grpId="0"/>
      <p:bldP spid="49" grpId="0"/>
      <p:bldP spid="63" grpId="0"/>
      <p:bldP spid="51" grpId="0"/>
      <p:bldP spid="65" grpId="0"/>
      <p:bldP spid="53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1759-C141-A77E-EAB9-B13EB8840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FAAEF59-6F60-9203-0057-1E3CC36D8413}"/>
              </a:ext>
            </a:extLst>
          </p:cNvPr>
          <p:cNvSpPr/>
          <p:nvPr/>
        </p:nvSpPr>
        <p:spPr>
          <a:xfrm>
            <a:off x="8729451" y="2232689"/>
            <a:ext cx="3312567" cy="353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用新的输入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预测下一个词</a:t>
            </a:r>
            <a:endParaRPr lang="zh-CN" altLang="en-US" sz="2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0E7027-96F3-F0ED-8CE6-4AE94B9BC4E3}"/>
              </a:ext>
            </a:extLst>
          </p:cNvPr>
          <p:cNvSpPr/>
          <p:nvPr/>
        </p:nvSpPr>
        <p:spPr>
          <a:xfrm>
            <a:off x="2552752" y="2232689"/>
            <a:ext cx="3299614" cy="353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将结果加到原输入的末尾</a:t>
            </a:r>
            <a:endParaRPr lang="zh-CN" altLang="en-US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8CA8A0-6937-51E7-1F29-D700C41FFEBE}"/>
              </a:ext>
            </a:extLst>
          </p:cNvPr>
          <p:cNvSpPr/>
          <p:nvPr/>
        </p:nvSpPr>
        <p:spPr>
          <a:xfrm>
            <a:off x="174048" y="2232689"/>
            <a:ext cx="1759084" cy="353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预测下一个词</a:t>
            </a:r>
            <a:endParaRPr lang="zh-CN" altLang="en-US" sz="20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10BE8DE-722D-B429-3073-DC8624AC5E9B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E95E17-CE26-D0FF-954A-4779EB96F528}"/>
              </a:ext>
            </a:extLst>
          </p:cNvPr>
          <p:cNvSpPr txBox="1"/>
          <p:nvPr/>
        </p:nvSpPr>
        <p:spPr>
          <a:xfrm>
            <a:off x="3377913" y="835254"/>
            <a:ext cx="543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这是一个</a:t>
            </a:r>
            <a:r>
              <a:rPr lang="zh-CN" altLang="en-US" b="1" dirty="0">
                <a:highlight>
                  <a:srgbClr val="C0C0C0"/>
                </a:highlight>
                <a:latin typeface="+mn-ea"/>
              </a:rPr>
              <a:t>迭代</a:t>
            </a:r>
            <a:r>
              <a:rPr lang="zh-CN" altLang="en-US" b="1" dirty="0">
                <a:latin typeface="+mn-ea"/>
              </a:rPr>
              <a:t>的过程，假设</a:t>
            </a:r>
            <a:r>
              <a:rPr lang="en-US" altLang="zh-CN" b="1" dirty="0">
                <a:latin typeface="+mn-ea"/>
              </a:rPr>
              <a:t>LLM</a:t>
            </a:r>
            <a:r>
              <a:rPr lang="zh-CN" altLang="en-US" b="1" dirty="0">
                <a:latin typeface="+mn-ea"/>
              </a:rPr>
              <a:t>在这里最终选择了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“地方”作为这一轮预测的输出，它便会把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“地方”添加到原输入的末尾继续下一轮预测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72EB98-820C-06ED-38AE-A94C9B918D1F}"/>
              </a:ext>
            </a:extLst>
          </p:cNvPr>
          <p:cNvSpPr txBox="1"/>
          <p:nvPr/>
        </p:nvSpPr>
        <p:spPr>
          <a:xfrm>
            <a:off x="2382916" y="3758838"/>
            <a:ext cx="7776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                                                                    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地方。它迈着轻盈的步子，悄悄地在客厅里巡视着。终于，在落地窗前，那块被午后阳光垂直照射的地板散发着诱人的热度。小猫满意地走到光斑中央，先是伸了一个长长的懒腰，然后将身体蜷缩成一个完美的毛球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E3BE9F-A5D2-FE6E-35B4-828D67FA40B4}"/>
              </a:ext>
            </a:extLst>
          </p:cNvPr>
          <p:cNvSpPr txBox="1"/>
          <p:nvPr/>
        </p:nvSpPr>
        <p:spPr>
          <a:xfrm>
            <a:off x="2382916" y="3758838"/>
            <a:ext cx="5526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b="1" dirty="0"/>
              <a:t>猫喜欢躺在阳光下，所以它想找一个温暖的</a:t>
            </a:r>
            <a:endParaRPr lang="en-US" altLang="zh-CN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8FEE57-8B04-349C-658A-2FFE48FD828C}"/>
              </a:ext>
            </a:extLst>
          </p:cNvPr>
          <p:cNvSpPr txBox="1"/>
          <p:nvPr/>
        </p:nvSpPr>
        <p:spPr>
          <a:xfrm>
            <a:off x="7208334" y="3758838"/>
            <a:ext cx="822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地方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1E1C6-E276-4B25-DCD2-B4A68281A460}"/>
              </a:ext>
            </a:extLst>
          </p:cNvPr>
          <p:cNvSpPr txBox="1"/>
          <p:nvPr/>
        </p:nvSpPr>
        <p:spPr>
          <a:xfrm>
            <a:off x="174048" y="159041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迭代，循环地进行：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0D6FE6F-C365-FCAC-7D03-67660667BDEF}"/>
              </a:ext>
            </a:extLst>
          </p:cNvPr>
          <p:cNvSpPr/>
          <p:nvPr/>
        </p:nvSpPr>
        <p:spPr>
          <a:xfrm>
            <a:off x="1944175" y="3509967"/>
            <a:ext cx="8587740" cy="182118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20D7DD-789F-4A39-CB17-03625D232B13}"/>
              </a:ext>
            </a:extLst>
          </p:cNvPr>
          <p:cNvSpPr txBox="1"/>
          <p:nvPr/>
        </p:nvSpPr>
        <p:spPr>
          <a:xfrm>
            <a:off x="2310594" y="5757803"/>
            <a:ext cx="881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LLM</a:t>
            </a:r>
            <a:r>
              <a:rPr lang="zh-CN" altLang="en-US" sz="2400" dirty="0"/>
              <a:t>并不是先思考完了整段话再输出，而是边思考边输出</a:t>
            </a:r>
          </a:p>
          <a:p>
            <a:r>
              <a:rPr lang="en-US" altLang="zh-CN" sz="2400" dirty="0"/>
              <a:t>LLM</a:t>
            </a:r>
            <a:r>
              <a:rPr lang="zh-CN" altLang="en-US" sz="2400" dirty="0"/>
              <a:t>每生成一个新词，都会去看 </a:t>
            </a:r>
            <a:r>
              <a:rPr lang="en-US" altLang="zh-CN" sz="2400" dirty="0"/>
              <a:t>(</a:t>
            </a:r>
            <a:r>
              <a:rPr lang="zh-CN" altLang="en-US" sz="2400" dirty="0"/>
              <a:t>思考</a:t>
            </a:r>
            <a:r>
              <a:rPr lang="en-US" altLang="zh-CN" sz="2400" dirty="0"/>
              <a:t>) </a:t>
            </a:r>
            <a:r>
              <a:rPr lang="zh-CN" altLang="en-US" sz="2400" dirty="0"/>
              <a:t>前面</a:t>
            </a:r>
            <a:r>
              <a:rPr lang="en-US" altLang="zh-CN" sz="2400" dirty="0"/>
              <a:t>(</a:t>
            </a:r>
            <a:r>
              <a:rPr lang="zh-CN" altLang="en-US" sz="2400" dirty="0"/>
              <a:t>上下文</a:t>
            </a:r>
            <a:r>
              <a:rPr lang="en-US" altLang="zh-CN" sz="2400" dirty="0"/>
              <a:t>)</a:t>
            </a:r>
            <a:r>
              <a:rPr lang="zh-CN" altLang="en-US" sz="2400" dirty="0"/>
              <a:t>的每一个词</a:t>
            </a:r>
            <a:endParaRPr lang="en-US" altLang="zh-CN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7D35F4-50AE-D8E3-2C0E-82C8A319DDC1}"/>
              </a:ext>
            </a:extLst>
          </p:cNvPr>
          <p:cNvSpPr txBox="1"/>
          <p:nvPr/>
        </p:nvSpPr>
        <p:spPr>
          <a:xfrm>
            <a:off x="8255864" y="269200"/>
            <a:ext cx="392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大语言模型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(LLM)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前置介绍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8DF1CB7-62BE-2228-5974-32927BAA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4" y="2738113"/>
            <a:ext cx="834151" cy="82248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B0B171C-A2B9-2BA6-1E6C-C2A937EB02EC}"/>
              </a:ext>
            </a:extLst>
          </p:cNvPr>
          <p:cNvSpPr txBox="1"/>
          <p:nvPr/>
        </p:nvSpPr>
        <p:spPr>
          <a:xfrm>
            <a:off x="1661160" y="2918524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ChatGPT :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1E30F6-9179-8C70-229E-83C45B368C90}"/>
              </a:ext>
            </a:extLst>
          </p:cNvPr>
          <p:cNvSpPr txBox="1"/>
          <p:nvPr/>
        </p:nvSpPr>
        <p:spPr>
          <a:xfrm>
            <a:off x="3377913" y="2982610"/>
            <a:ext cx="168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思考中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B08E0F-355E-967E-CE45-82E034AADBCA}"/>
              </a:ext>
            </a:extLst>
          </p:cNvPr>
          <p:cNvSpPr txBox="1"/>
          <p:nvPr/>
        </p:nvSpPr>
        <p:spPr>
          <a:xfrm>
            <a:off x="1961562" y="21458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3AB86C-3322-02C5-3C7B-5C3E46AB6FDF}"/>
              </a:ext>
            </a:extLst>
          </p:cNvPr>
          <p:cNvSpPr txBox="1"/>
          <p:nvPr/>
        </p:nvSpPr>
        <p:spPr>
          <a:xfrm>
            <a:off x="8185712" y="21136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518385-3A64-8F61-8C9C-6523A534F234}"/>
              </a:ext>
            </a:extLst>
          </p:cNvPr>
          <p:cNvSpPr/>
          <p:nvPr/>
        </p:nvSpPr>
        <p:spPr>
          <a:xfrm>
            <a:off x="6443556" y="2232689"/>
            <a:ext cx="1742156" cy="353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形成新的输入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B29B9F-7C56-13BA-4FB5-DBE9C5E9B07B}"/>
              </a:ext>
            </a:extLst>
          </p:cNvPr>
          <p:cNvSpPr txBox="1"/>
          <p:nvPr/>
        </p:nvSpPr>
        <p:spPr>
          <a:xfrm>
            <a:off x="5899817" y="21089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71193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221EE-9DD6-7C19-50C1-3E3F8759E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>
            <a:extLst>
              <a:ext uri="{FF2B5EF4-FFF2-40B4-BE49-F238E27FC236}">
                <a16:creationId xmlns:a16="http://schemas.microsoft.com/office/drawing/2014/main" id="{16AE70DD-D2A2-1230-B7F2-2C6C543B4301}"/>
              </a:ext>
            </a:extLst>
          </p:cNvPr>
          <p:cNvSpPr txBox="1"/>
          <p:nvPr/>
        </p:nvSpPr>
        <p:spPr>
          <a:xfrm>
            <a:off x="8270084" y="352991"/>
            <a:ext cx="3386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altLang="zh-CN" sz="5400" b="1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H O W ?</a:t>
            </a:r>
          </a:p>
        </p:txBody>
      </p:sp>
      <p:pic>
        <p:nvPicPr>
          <p:cNvPr id="75" name="!!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5002CEAC-DB50-3D3E-80A9-2DAA664AA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861">
            <a:off x="7707656" y="2235623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73" name="!!3" descr="文本, 信件&#10;&#10;AI 生成的内容可能不正确。">
            <a:extLst>
              <a:ext uri="{FF2B5EF4-FFF2-40B4-BE49-F238E27FC236}">
                <a16:creationId xmlns:a16="http://schemas.microsoft.com/office/drawing/2014/main" id="{11088B1C-0BC9-4E99-0937-113DC3254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07" y="2077581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71" name="!!2" descr="文本&#10;&#10;AI 生成的内容可能不正确。">
            <a:extLst>
              <a:ext uri="{FF2B5EF4-FFF2-40B4-BE49-F238E27FC236}">
                <a16:creationId xmlns:a16="http://schemas.microsoft.com/office/drawing/2014/main" id="{D59D7B78-7FE1-8390-21C6-1B3503457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505">
            <a:off x="7371972" y="1870989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69" name="!!1" descr="文本&#10;&#10;AI 生成的内容可能不正确。">
            <a:extLst>
              <a:ext uri="{FF2B5EF4-FFF2-40B4-BE49-F238E27FC236}">
                <a16:creationId xmlns:a16="http://schemas.microsoft.com/office/drawing/2014/main" id="{A0190C26-FD80-D91C-6D8B-5888189F24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7848">
            <a:off x="7097519" y="1589801"/>
            <a:ext cx="4511638" cy="5838590"/>
          </a:xfrm>
          <a:prstGeom prst="rect">
            <a:avLst/>
          </a:prstGeom>
          <a:ln w="12700" cap="rnd">
            <a:solidFill>
              <a:schemeClr val="accent1">
                <a:shade val="15000"/>
              </a:schemeClr>
            </a:solidFill>
          </a:ln>
          <a:effectLst/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74C617B-03AB-3EE7-2FCF-32C89B26E5CF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1">
            <a:extLst>
              <a:ext uri="{FF2B5EF4-FFF2-40B4-BE49-F238E27FC236}">
                <a16:creationId xmlns:a16="http://schemas.microsoft.com/office/drawing/2014/main" id="{66A0A0B1-25F6-BFB0-D626-2D07693594C7}"/>
              </a:ext>
            </a:extLst>
          </p:cNvPr>
          <p:cNvSpPr txBox="1"/>
          <p:nvPr/>
        </p:nvSpPr>
        <p:spPr>
          <a:xfrm>
            <a:off x="239082" y="1198237"/>
            <a:ext cx="6605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3200" i="0" dirty="0">
                <a:effectLst/>
                <a:latin typeface="+mn-ea"/>
              </a:rPr>
              <a:t>1. Write clear instructions</a:t>
            </a:r>
          </a:p>
        </p:txBody>
      </p:sp>
      <p:sp>
        <p:nvSpPr>
          <p:cNvPr id="57" name="1.5">
            <a:extLst>
              <a:ext uri="{FF2B5EF4-FFF2-40B4-BE49-F238E27FC236}">
                <a16:creationId xmlns:a16="http://schemas.microsoft.com/office/drawing/2014/main" id="{F4988910-E4D3-152C-CEEB-05607C02DFB2}"/>
              </a:ext>
            </a:extLst>
          </p:cNvPr>
          <p:cNvSpPr txBox="1"/>
          <p:nvPr/>
        </p:nvSpPr>
        <p:spPr>
          <a:xfrm>
            <a:off x="734876" y="1714553"/>
            <a:ext cx="4786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i="0" dirty="0">
                <a:solidFill>
                  <a:schemeClr val="tx1">
                    <a:alpha val="50000"/>
                  </a:schemeClr>
                </a:solidFill>
                <a:effectLst/>
                <a:latin typeface="+mn-ea"/>
              </a:rPr>
              <a:t>写出清晰的指令</a:t>
            </a:r>
          </a:p>
        </p:txBody>
      </p:sp>
      <p:sp>
        <p:nvSpPr>
          <p:cNvPr id="45" name="2">
            <a:extLst>
              <a:ext uri="{FF2B5EF4-FFF2-40B4-BE49-F238E27FC236}">
                <a16:creationId xmlns:a16="http://schemas.microsoft.com/office/drawing/2014/main" id="{7CE81CC7-682C-4894-E06E-1BFF0CA81A77}"/>
              </a:ext>
            </a:extLst>
          </p:cNvPr>
          <p:cNvSpPr txBox="1"/>
          <p:nvPr/>
        </p:nvSpPr>
        <p:spPr>
          <a:xfrm>
            <a:off x="239082" y="2344600"/>
            <a:ext cx="6605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2. Provide reference text</a:t>
            </a:r>
            <a:endParaRPr lang="zh-CN" altLang="en-US" sz="2000" i="0" dirty="0">
              <a:solidFill>
                <a:schemeClr val="tx1">
                  <a:alpha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59" name="2.5">
            <a:extLst>
              <a:ext uri="{FF2B5EF4-FFF2-40B4-BE49-F238E27FC236}">
                <a16:creationId xmlns:a16="http://schemas.microsoft.com/office/drawing/2014/main" id="{607151A0-AB6D-B9C2-AB0C-9B3059BEB9DF}"/>
              </a:ext>
            </a:extLst>
          </p:cNvPr>
          <p:cNvSpPr txBox="1"/>
          <p:nvPr/>
        </p:nvSpPr>
        <p:spPr>
          <a:xfrm>
            <a:off x="571590" y="2741602"/>
            <a:ext cx="47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tx1">
                    <a:alpha val="30000"/>
                  </a:schemeClr>
                </a:solidFill>
                <a:effectLst/>
                <a:latin typeface="+mn-ea"/>
              </a:rPr>
              <a:t>提供参考文本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47" name="3">
            <a:extLst>
              <a:ext uri="{FF2B5EF4-FFF2-40B4-BE49-F238E27FC236}">
                <a16:creationId xmlns:a16="http://schemas.microsoft.com/office/drawing/2014/main" id="{1E29C4B4-5F17-805E-451B-249CC222F593}"/>
              </a:ext>
            </a:extLst>
          </p:cNvPr>
          <p:cNvSpPr txBox="1"/>
          <p:nvPr/>
        </p:nvSpPr>
        <p:spPr>
          <a:xfrm>
            <a:off x="239082" y="3229149"/>
            <a:ext cx="6605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3. Split complex tasks into simpler subtasks</a:t>
            </a:r>
            <a:endParaRPr lang="en-US" altLang="zh-CN" sz="2000" dirty="0">
              <a:solidFill>
                <a:schemeClr val="tx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61" name="3.5">
            <a:extLst>
              <a:ext uri="{FF2B5EF4-FFF2-40B4-BE49-F238E27FC236}">
                <a16:creationId xmlns:a16="http://schemas.microsoft.com/office/drawing/2014/main" id="{AAB96162-F7FD-B3F7-D348-17B0527B751C}"/>
              </a:ext>
            </a:extLst>
          </p:cNvPr>
          <p:cNvSpPr txBox="1"/>
          <p:nvPr/>
        </p:nvSpPr>
        <p:spPr>
          <a:xfrm>
            <a:off x="571590" y="3626151"/>
            <a:ext cx="47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i="0" dirty="0">
                <a:solidFill>
                  <a:schemeClr val="tx1">
                    <a:alpha val="30000"/>
                  </a:schemeClr>
                </a:solidFill>
                <a:effectLst/>
                <a:latin typeface="+mn-ea"/>
              </a:rPr>
              <a:t>将复杂的任务拆分为更简单的子任务</a:t>
            </a:r>
          </a:p>
        </p:txBody>
      </p:sp>
      <p:sp>
        <p:nvSpPr>
          <p:cNvPr id="49" name="4">
            <a:extLst>
              <a:ext uri="{FF2B5EF4-FFF2-40B4-BE49-F238E27FC236}">
                <a16:creationId xmlns:a16="http://schemas.microsoft.com/office/drawing/2014/main" id="{B2C80807-8543-0D8E-E4E5-9AA9D77FB540}"/>
              </a:ext>
            </a:extLst>
          </p:cNvPr>
          <p:cNvSpPr txBox="1"/>
          <p:nvPr/>
        </p:nvSpPr>
        <p:spPr>
          <a:xfrm>
            <a:off x="239082" y="4113698"/>
            <a:ext cx="6605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4. Give the model time to “think”</a:t>
            </a:r>
            <a:r>
              <a:rPr lang="zh-CN" altLang="en-US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 </a:t>
            </a:r>
          </a:p>
        </p:txBody>
      </p:sp>
      <p:sp>
        <p:nvSpPr>
          <p:cNvPr id="63" name="4.5">
            <a:extLst>
              <a:ext uri="{FF2B5EF4-FFF2-40B4-BE49-F238E27FC236}">
                <a16:creationId xmlns:a16="http://schemas.microsoft.com/office/drawing/2014/main" id="{02935057-E27C-F055-6B56-036B94D9D1F6}"/>
              </a:ext>
            </a:extLst>
          </p:cNvPr>
          <p:cNvSpPr txBox="1"/>
          <p:nvPr/>
        </p:nvSpPr>
        <p:spPr>
          <a:xfrm>
            <a:off x="571590" y="4510700"/>
            <a:ext cx="47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tx1">
                    <a:alpha val="30000"/>
                  </a:schemeClr>
                </a:solidFill>
                <a:effectLst/>
                <a:latin typeface="+mn-ea"/>
              </a:rPr>
              <a:t>给模型时间“思考”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51" name="5">
            <a:extLst>
              <a:ext uri="{FF2B5EF4-FFF2-40B4-BE49-F238E27FC236}">
                <a16:creationId xmlns:a16="http://schemas.microsoft.com/office/drawing/2014/main" id="{DBB32B36-A7A8-A810-2333-35D1F6824888}"/>
              </a:ext>
            </a:extLst>
          </p:cNvPr>
          <p:cNvSpPr txBox="1"/>
          <p:nvPr/>
        </p:nvSpPr>
        <p:spPr>
          <a:xfrm>
            <a:off x="239082" y="4998247"/>
            <a:ext cx="6605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5. Use external tools</a:t>
            </a:r>
            <a:endParaRPr lang="zh-CN" altLang="en-US" sz="2000" i="0" dirty="0">
              <a:solidFill>
                <a:schemeClr val="tx1">
                  <a:alpha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65" name="5.5">
            <a:extLst>
              <a:ext uri="{FF2B5EF4-FFF2-40B4-BE49-F238E27FC236}">
                <a16:creationId xmlns:a16="http://schemas.microsoft.com/office/drawing/2014/main" id="{AAA1C594-B88A-FD6B-D609-6029C6D6259B}"/>
              </a:ext>
            </a:extLst>
          </p:cNvPr>
          <p:cNvSpPr txBox="1"/>
          <p:nvPr/>
        </p:nvSpPr>
        <p:spPr>
          <a:xfrm>
            <a:off x="571590" y="5395249"/>
            <a:ext cx="47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tx1">
                    <a:alpha val="30000"/>
                  </a:schemeClr>
                </a:solidFill>
                <a:effectLst/>
                <a:latin typeface="+mn-ea"/>
              </a:rPr>
              <a:t>使用外部工具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53" name="6">
            <a:extLst>
              <a:ext uri="{FF2B5EF4-FFF2-40B4-BE49-F238E27FC236}">
                <a16:creationId xmlns:a16="http://schemas.microsoft.com/office/drawing/2014/main" id="{FEA0C337-3B05-BFF9-45B7-8F0ADC72F93B}"/>
              </a:ext>
            </a:extLst>
          </p:cNvPr>
          <p:cNvSpPr txBox="1"/>
          <p:nvPr/>
        </p:nvSpPr>
        <p:spPr>
          <a:xfrm>
            <a:off x="239082" y="5882796"/>
            <a:ext cx="6605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000" i="0" dirty="0">
                <a:solidFill>
                  <a:schemeClr val="tx1">
                    <a:alpha val="40000"/>
                  </a:schemeClr>
                </a:solidFill>
                <a:effectLst/>
                <a:latin typeface="+mn-ea"/>
              </a:rPr>
              <a:t>6. Test changes systematically</a:t>
            </a:r>
            <a:endParaRPr lang="zh-CN" altLang="en-US" sz="2000" i="0" dirty="0">
              <a:solidFill>
                <a:schemeClr val="tx1">
                  <a:alpha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67" name="6.5">
            <a:extLst>
              <a:ext uri="{FF2B5EF4-FFF2-40B4-BE49-F238E27FC236}">
                <a16:creationId xmlns:a16="http://schemas.microsoft.com/office/drawing/2014/main" id="{6F714E4C-BF85-D6D6-2213-19B17953DA84}"/>
              </a:ext>
            </a:extLst>
          </p:cNvPr>
          <p:cNvSpPr txBox="1"/>
          <p:nvPr/>
        </p:nvSpPr>
        <p:spPr>
          <a:xfrm>
            <a:off x="571590" y="6279799"/>
            <a:ext cx="47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chemeClr val="tx1">
                    <a:alpha val="30000"/>
                  </a:schemeClr>
                </a:solidFill>
                <a:effectLst/>
                <a:latin typeface="+mn-ea"/>
              </a:rPr>
              <a:t>系统地测试变更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5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3CF28680-77C5-9125-93B3-6F4AAA128C54}"/>
              </a:ext>
            </a:extLst>
          </p:cNvPr>
          <p:cNvSpPr txBox="1"/>
          <p:nvPr/>
        </p:nvSpPr>
        <p:spPr>
          <a:xfrm>
            <a:off x="-1379921" y="556536"/>
            <a:ext cx="139740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1. Write clear instructions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0C836CF5-816A-1B7A-B725-4858F1B2B2DF}"/>
              </a:ext>
            </a:extLst>
          </p:cNvPr>
          <p:cNvSpPr txBox="1"/>
          <p:nvPr/>
        </p:nvSpPr>
        <p:spPr>
          <a:xfrm>
            <a:off x="8869965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4F64FF6-AF2D-4FD8-530C-5069DDE0C497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1.5">
            <a:extLst>
              <a:ext uri="{FF2B5EF4-FFF2-40B4-BE49-F238E27FC236}">
                <a16:creationId xmlns:a16="http://schemas.microsoft.com/office/drawing/2014/main" id="{1209A7D6-168F-B2AD-3186-31ECB6A4218A}"/>
              </a:ext>
            </a:extLst>
          </p:cNvPr>
          <p:cNvSpPr txBox="1">
            <a:spLocks/>
          </p:cNvSpPr>
          <p:nvPr/>
        </p:nvSpPr>
        <p:spPr>
          <a:xfrm>
            <a:off x="7501794" y="1345225"/>
            <a:ext cx="42493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写出清晰的指令</a:t>
            </a:r>
          </a:p>
        </p:txBody>
      </p:sp>
      <p:sp>
        <p:nvSpPr>
          <p:cNvPr id="11" name="1.5">
            <a:extLst>
              <a:ext uri="{FF2B5EF4-FFF2-40B4-BE49-F238E27FC236}">
                <a16:creationId xmlns:a16="http://schemas.microsoft.com/office/drawing/2014/main" id="{0025E5B1-359F-DF36-17D7-BD1AAFE6C22E}"/>
              </a:ext>
            </a:extLst>
          </p:cNvPr>
          <p:cNvSpPr txBox="1">
            <a:spLocks/>
          </p:cNvSpPr>
          <p:nvPr/>
        </p:nvSpPr>
        <p:spPr>
          <a:xfrm>
            <a:off x="567734" y="2693013"/>
            <a:ext cx="287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1.1 </a:t>
            </a: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塑造角色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2" name="1.5">
            <a:extLst>
              <a:ext uri="{FF2B5EF4-FFF2-40B4-BE49-F238E27FC236}">
                <a16:creationId xmlns:a16="http://schemas.microsoft.com/office/drawing/2014/main" id="{66D65FDF-E512-EBD9-D344-61581E81914B}"/>
              </a:ext>
            </a:extLst>
          </p:cNvPr>
          <p:cNvSpPr txBox="1">
            <a:spLocks/>
          </p:cNvSpPr>
          <p:nvPr/>
        </p:nvSpPr>
        <p:spPr>
          <a:xfrm>
            <a:off x="567734" y="3626590"/>
            <a:ext cx="287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1.2 </a:t>
            </a: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明确目标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3" name="1.5">
            <a:extLst>
              <a:ext uri="{FF2B5EF4-FFF2-40B4-BE49-F238E27FC236}">
                <a16:creationId xmlns:a16="http://schemas.microsoft.com/office/drawing/2014/main" id="{6FDA34BE-C212-5324-0483-FEE87F4CB4DF}"/>
              </a:ext>
            </a:extLst>
          </p:cNvPr>
          <p:cNvSpPr txBox="1">
            <a:spLocks/>
          </p:cNvSpPr>
          <p:nvPr/>
        </p:nvSpPr>
        <p:spPr>
          <a:xfrm>
            <a:off x="567733" y="4560167"/>
            <a:ext cx="3483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1.3 </a:t>
            </a: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提供上下文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4" name="1.5">
            <a:extLst>
              <a:ext uri="{FF2B5EF4-FFF2-40B4-BE49-F238E27FC236}">
                <a16:creationId xmlns:a16="http://schemas.microsoft.com/office/drawing/2014/main" id="{D140D460-B32F-85E8-2597-1DD0C5D5510F}"/>
              </a:ext>
            </a:extLst>
          </p:cNvPr>
          <p:cNvSpPr txBox="1">
            <a:spLocks/>
          </p:cNvSpPr>
          <p:nvPr/>
        </p:nvSpPr>
        <p:spPr>
          <a:xfrm>
            <a:off x="567734" y="5493743"/>
            <a:ext cx="287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rgbClr val="333333"/>
                </a:solidFill>
                <a:latin typeface="+mn-ea"/>
              </a:rPr>
              <a:t>1.4 </a:t>
            </a: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约束输出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1.5">
            <a:extLst>
              <a:ext uri="{FF2B5EF4-FFF2-40B4-BE49-F238E27FC236}">
                <a16:creationId xmlns:a16="http://schemas.microsoft.com/office/drawing/2014/main" id="{1D5CD222-2718-2442-B9FD-C0F33551FBF5}"/>
              </a:ext>
            </a:extLst>
          </p:cNvPr>
          <p:cNvSpPr txBox="1">
            <a:spLocks/>
          </p:cNvSpPr>
          <p:nvPr/>
        </p:nvSpPr>
        <p:spPr>
          <a:xfrm>
            <a:off x="4101842" y="2842068"/>
            <a:ext cx="6162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指定专家身份，让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AI“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进入角色”回答问题</a:t>
            </a:r>
            <a:endParaRPr lang="zh-CN" altLang="en-US" sz="2400" i="0" dirty="0">
              <a:solidFill>
                <a:srgbClr val="333333">
                  <a:alpha val="70000"/>
                </a:srgbClr>
              </a:solidFill>
              <a:effectLst/>
              <a:latin typeface="+mn-ea"/>
            </a:endParaRPr>
          </a:p>
        </p:txBody>
      </p:sp>
      <p:sp>
        <p:nvSpPr>
          <p:cNvPr id="20" name="1.5">
            <a:extLst>
              <a:ext uri="{FF2B5EF4-FFF2-40B4-BE49-F238E27FC236}">
                <a16:creationId xmlns:a16="http://schemas.microsoft.com/office/drawing/2014/main" id="{EE776FED-B152-0B3C-8583-2CF1AC420A6C}"/>
              </a:ext>
            </a:extLst>
          </p:cNvPr>
          <p:cNvSpPr txBox="1">
            <a:spLocks/>
          </p:cNvSpPr>
          <p:nvPr/>
        </p:nvSpPr>
        <p:spPr>
          <a:xfrm>
            <a:off x="4101844" y="3775645"/>
            <a:ext cx="6868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具体、可操作的行动（总结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… / 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分析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… / 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讲解</a:t>
            </a:r>
            <a:r>
              <a:rPr lang="en-US" altLang="zh-CN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…</a:t>
            </a: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）</a:t>
            </a:r>
            <a:endParaRPr lang="zh-CN" altLang="en-US" sz="2400" i="0" dirty="0">
              <a:solidFill>
                <a:srgbClr val="333333">
                  <a:alpha val="70000"/>
                </a:srgbClr>
              </a:solidFill>
              <a:effectLst/>
              <a:latin typeface="+mn-ea"/>
            </a:endParaRPr>
          </a:p>
        </p:txBody>
      </p:sp>
      <p:sp>
        <p:nvSpPr>
          <p:cNvPr id="21" name="1.5">
            <a:extLst>
              <a:ext uri="{FF2B5EF4-FFF2-40B4-BE49-F238E27FC236}">
                <a16:creationId xmlns:a16="http://schemas.microsoft.com/office/drawing/2014/main" id="{9500A652-8612-1EEE-091F-4CAF95AFB792}"/>
              </a:ext>
            </a:extLst>
          </p:cNvPr>
          <p:cNvSpPr txBox="1">
            <a:spLocks/>
          </p:cNvSpPr>
          <p:nvPr/>
        </p:nvSpPr>
        <p:spPr>
          <a:xfrm>
            <a:off x="4101842" y="4709222"/>
            <a:ext cx="7522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提供关键背景信息（身份、处境、资源、困难）</a:t>
            </a:r>
            <a:endParaRPr lang="zh-CN" altLang="en-US" sz="2400" i="0" dirty="0">
              <a:solidFill>
                <a:srgbClr val="333333">
                  <a:alpha val="70000"/>
                </a:srgbClr>
              </a:solidFill>
              <a:effectLst/>
              <a:latin typeface="+mn-ea"/>
            </a:endParaRPr>
          </a:p>
        </p:txBody>
      </p:sp>
      <p:sp>
        <p:nvSpPr>
          <p:cNvPr id="22" name="1.5">
            <a:extLst>
              <a:ext uri="{FF2B5EF4-FFF2-40B4-BE49-F238E27FC236}">
                <a16:creationId xmlns:a16="http://schemas.microsoft.com/office/drawing/2014/main" id="{78734B4C-CAAF-AB0B-E770-4E63483540D6}"/>
              </a:ext>
            </a:extLst>
          </p:cNvPr>
          <p:cNvSpPr txBox="1">
            <a:spLocks/>
          </p:cNvSpPr>
          <p:nvPr/>
        </p:nvSpPr>
        <p:spPr>
          <a:xfrm>
            <a:off x="4101843" y="5642798"/>
            <a:ext cx="5980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333333">
                    <a:alpha val="70000"/>
                  </a:srgbClr>
                </a:solidFill>
                <a:latin typeface="+mn-ea"/>
              </a:rPr>
              <a:t>规定格式、长度、风格、侧重点</a:t>
            </a:r>
            <a:endParaRPr lang="zh-CN" altLang="en-US" sz="2400" i="0" dirty="0">
              <a:solidFill>
                <a:srgbClr val="333333">
                  <a:alpha val="70000"/>
                </a:srgbClr>
              </a:solidFill>
              <a:effectLst/>
              <a:latin typeface="+mn-ea"/>
            </a:endParaRP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5E688FB1-7AD5-1C5E-58C0-086C0A8FB14D}"/>
              </a:ext>
            </a:extLst>
          </p:cNvPr>
          <p:cNvSpPr txBox="1"/>
          <p:nvPr/>
        </p:nvSpPr>
        <p:spPr>
          <a:xfrm>
            <a:off x="-4364037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84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9" grpId="0"/>
      <p:bldP spid="20" grpId="0"/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F1A56-685B-2E13-1BC2-443745E0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E45BBD1D-4DD9-66B7-65CF-CF107C7A5EC0}"/>
              </a:ext>
            </a:extLst>
          </p:cNvPr>
          <p:cNvSpPr txBox="1"/>
          <p:nvPr/>
        </p:nvSpPr>
        <p:spPr>
          <a:xfrm>
            <a:off x="6412494" y="3446670"/>
            <a:ext cx="811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少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algn="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零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B3727029-193E-C67C-8867-F78C26EBD931}"/>
              </a:ext>
            </a:extLst>
          </p:cNvPr>
          <p:cNvSpPr txBox="1"/>
          <p:nvPr/>
        </p:nvSpPr>
        <p:spPr>
          <a:xfrm>
            <a:off x="-1379921" y="556536"/>
            <a:ext cx="139740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2. Provide reference text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C75A4792-4FAB-C9B3-744D-0FF3C36388BD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1BB0956-3C2E-CAEF-A556-EF170F69DAA1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1.5">
            <a:extLst>
              <a:ext uri="{FF2B5EF4-FFF2-40B4-BE49-F238E27FC236}">
                <a16:creationId xmlns:a16="http://schemas.microsoft.com/office/drawing/2014/main" id="{1A5FFF75-0167-F161-B359-41EEE17F0A9F}"/>
              </a:ext>
            </a:extLst>
          </p:cNvPr>
          <p:cNvSpPr txBox="1">
            <a:spLocks/>
          </p:cNvSpPr>
          <p:nvPr/>
        </p:nvSpPr>
        <p:spPr>
          <a:xfrm>
            <a:off x="7501794" y="1345225"/>
            <a:ext cx="42493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提供参考文本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84839BE6-B7A7-DB1A-574D-21795EA62E17}"/>
              </a:ext>
            </a:extLst>
          </p:cNvPr>
          <p:cNvSpPr txBox="1">
            <a:spLocks/>
          </p:cNvSpPr>
          <p:nvPr/>
        </p:nvSpPr>
        <p:spPr>
          <a:xfrm>
            <a:off x="-24092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41CAED-98CF-0DE2-2F46-88A9D1A541FB}"/>
              </a:ext>
            </a:extLst>
          </p:cNvPr>
          <p:cNvSpPr txBox="1"/>
          <p:nvPr/>
        </p:nvSpPr>
        <p:spPr>
          <a:xfrm>
            <a:off x="4373831" y="4104374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隐含的形式规则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859FA5C-08CD-C45A-B215-3171EDD0F55E}"/>
              </a:ext>
            </a:extLst>
          </p:cNvPr>
          <p:cNvSpPr txBox="1"/>
          <p:nvPr/>
        </p:nvSpPr>
        <p:spPr>
          <a:xfrm>
            <a:off x="4587256" y="5818990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反直觉或自定义的标签映射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030447-D3D2-8606-1735-BE92273CFCFC}"/>
              </a:ext>
            </a:extLst>
          </p:cNvPr>
          <p:cNvSpPr txBox="1"/>
          <p:nvPr/>
        </p:nvSpPr>
        <p:spPr>
          <a:xfrm>
            <a:off x="9261632" y="3651633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特定领域的缩写或编码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B533E19-E450-ECFF-D75C-1E45B55AEBF6}"/>
              </a:ext>
            </a:extLst>
          </p:cNvPr>
          <p:cNvSpPr/>
          <p:nvPr/>
        </p:nvSpPr>
        <p:spPr>
          <a:xfrm>
            <a:off x="6425787" y="4545080"/>
            <a:ext cx="1244106" cy="59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D901AC-6906-A5A9-F187-A030FEFE1CCF}"/>
              </a:ext>
            </a:extLst>
          </p:cNvPr>
          <p:cNvSpPr txBox="1"/>
          <p:nvPr/>
        </p:nvSpPr>
        <p:spPr>
          <a:xfrm>
            <a:off x="5129329" y="3047441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依赖于上下文的分类（无常规线索）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66E64A-A035-6140-AE93-6A20942E0C1A}"/>
              </a:ext>
            </a:extLst>
          </p:cNvPr>
          <p:cNvSpPr txBox="1"/>
          <p:nvPr/>
        </p:nvSpPr>
        <p:spPr>
          <a:xfrm>
            <a:off x="6142227" y="5028479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特定格式或结构约束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2783E8-24A2-F6B3-D8F9-0A7E89968CC4}"/>
              </a:ext>
            </a:extLst>
          </p:cNvPr>
          <p:cNvSpPr txBox="1"/>
          <p:nvPr/>
        </p:nvSpPr>
        <p:spPr>
          <a:xfrm>
            <a:off x="8497206" y="5541522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需要从数据中推导数学或逻辑规则</a:t>
            </a:r>
            <a:endParaRPr lang="zh-CN" altLang="en-US" dirty="0"/>
          </a:p>
        </p:txBody>
      </p:sp>
      <p:sp>
        <p:nvSpPr>
          <p:cNvPr id="3" name="1.5">
            <a:extLst>
              <a:ext uri="{FF2B5EF4-FFF2-40B4-BE49-F238E27FC236}">
                <a16:creationId xmlns:a16="http://schemas.microsoft.com/office/drawing/2014/main" id="{F1152EA2-869E-C602-0EE0-BB747D3AE848}"/>
              </a:ext>
            </a:extLst>
          </p:cNvPr>
          <p:cNvSpPr txBox="1">
            <a:spLocks/>
          </p:cNvSpPr>
          <p:nvPr/>
        </p:nvSpPr>
        <p:spPr>
          <a:xfrm>
            <a:off x="6479736" y="3994022"/>
            <a:ext cx="257282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样本提示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DFF0AD0-03BC-A116-6685-2E0BF3D2F485}"/>
              </a:ext>
            </a:extLst>
          </p:cNvPr>
          <p:cNvSpPr/>
          <p:nvPr/>
        </p:nvSpPr>
        <p:spPr>
          <a:xfrm>
            <a:off x="6494989" y="3510277"/>
            <a:ext cx="1244106" cy="59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91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1" grpId="0"/>
      <p:bldP spid="33" grpId="0"/>
      <p:bldP spid="35" grpId="0"/>
      <p:bldP spid="37" grpId="0"/>
      <p:bldP spid="39" grpId="0"/>
      <p:bldP spid="41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FE00-82E2-BD79-EC11-06ACC5F5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>
            <a:extLst>
              <a:ext uri="{FF2B5EF4-FFF2-40B4-BE49-F238E27FC236}">
                <a16:creationId xmlns:a16="http://schemas.microsoft.com/office/drawing/2014/main" id="{0DFE309B-B84E-570B-A2EE-7506C3ACC15F}"/>
              </a:ext>
            </a:extLst>
          </p:cNvPr>
          <p:cNvSpPr txBox="1"/>
          <p:nvPr/>
        </p:nvSpPr>
        <p:spPr>
          <a:xfrm>
            <a:off x="6412494" y="3998049"/>
            <a:ext cx="811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少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algn="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零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1.5">
            <a:extLst>
              <a:ext uri="{FF2B5EF4-FFF2-40B4-BE49-F238E27FC236}">
                <a16:creationId xmlns:a16="http://schemas.microsoft.com/office/drawing/2014/main" id="{5220EAAE-D830-49A3-866D-E43A423F6915}"/>
              </a:ext>
            </a:extLst>
          </p:cNvPr>
          <p:cNvSpPr txBox="1">
            <a:spLocks/>
          </p:cNvSpPr>
          <p:nvPr/>
        </p:nvSpPr>
        <p:spPr>
          <a:xfrm>
            <a:off x="6479736" y="3994022"/>
            <a:ext cx="2572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3600" dirty="0">
                <a:solidFill>
                  <a:srgbClr val="333333"/>
                </a:solidFill>
                <a:latin typeface="+mn-ea"/>
              </a:rPr>
              <a:t>样本提示</a:t>
            </a:r>
            <a:endParaRPr lang="zh-CN" altLang="en-US" sz="36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345DA7-112F-5C05-DC3E-C2CEAE5720D6}"/>
              </a:ext>
            </a:extLst>
          </p:cNvPr>
          <p:cNvSpPr/>
          <p:nvPr/>
        </p:nvSpPr>
        <p:spPr>
          <a:xfrm>
            <a:off x="6425787" y="4545080"/>
            <a:ext cx="1244106" cy="59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2E45B9-3E74-0185-3025-EC05BD4F4B15}"/>
              </a:ext>
            </a:extLst>
          </p:cNvPr>
          <p:cNvSpPr/>
          <p:nvPr/>
        </p:nvSpPr>
        <p:spPr>
          <a:xfrm>
            <a:off x="6494989" y="3510277"/>
            <a:ext cx="1244106" cy="59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3D42CFB6-BC7D-0FD9-3855-FB5AE2B7F15B}"/>
              </a:ext>
            </a:extLst>
          </p:cNvPr>
          <p:cNvSpPr txBox="1"/>
          <p:nvPr/>
        </p:nvSpPr>
        <p:spPr>
          <a:xfrm>
            <a:off x="-1379921" y="556536"/>
            <a:ext cx="139740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2. Provide reference text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04642F73-75D2-FB63-7E14-8EBE7D566484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FEEFEB8-9149-E9CD-247E-09F01478BA56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651B127F-97CD-7368-3613-E0CDC5511F08}"/>
              </a:ext>
            </a:extLst>
          </p:cNvPr>
          <p:cNvSpPr txBox="1"/>
          <p:nvPr/>
        </p:nvSpPr>
        <p:spPr>
          <a:xfrm>
            <a:off x="12987270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4" name="1.5">
            <a:extLst>
              <a:ext uri="{FF2B5EF4-FFF2-40B4-BE49-F238E27FC236}">
                <a16:creationId xmlns:a16="http://schemas.microsoft.com/office/drawing/2014/main" id="{E1EF8AE4-A5AA-7953-0FA4-6FE8BDE0EFE7}"/>
              </a:ext>
            </a:extLst>
          </p:cNvPr>
          <p:cNvSpPr txBox="1">
            <a:spLocks/>
          </p:cNvSpPr>
          <p:nvPr/>
        </p:nvSpPr>
        <p:spPr>
          <a:xfrm>
            <a:off x="7501794" y="1345225"/>
            <a:ext cx="42493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提供参考文本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856DD716-9340-DF9D-EEA0-FB839714035D}"/>
              </a:ext>
            </a:extLst>
          </p:cNvPr>
          <p:cNvSpPr txBox="1">
            <a:spLocks/>
          </p:cNvSpPr>
          <p:nvPr/>
        </p:nvSpPr>
        <p:spPr>
          <a:xfrm>
            <a:off x="-240924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34A05C-8841-1BB3-85E8-AC51C6A93D23}"/>
              </a:ext>
            </a:extLst>
          </p:cNvPr>
          <p:cNvSpPr txBox="1"/>
          <p:nvPr/>
        </p:nvSpPr>
        <p:spPr>
          <a:xfrm>
            <a:off x="4373831" y="4104374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隐含的形式规则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E664C1C-CF5E-A731-2C83-19D020720DEC}"/>
              </a:ext>
            </a:extLst>
          </p:cNvPr>
          <p:cNvSpPr txBox="1"/>
          <p:nvPr/>
        </p:nvSpPr>
        <p:spPr>
          <a:xfrm>
            <a:off x="4587256" y="5818990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反直觉或自定义的标签映射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5DB905-2051-C711-D074-9F6FF3934F92}"/>
              </a:ext>
            </a:extLst>
          </p:cNvPr>
          <p:cNvSpPr txBox="1"/>
          <p:nvPr/>
        </p:nvSpPr>
        <p:spPr>
          <a:xfrm>
            <a:off x="9261632" y="3651633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特定领域的缩写或编码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7" name="文本框 36" hidden="1">
            <a:extLst>
              <a:ext uri="{FF2B5EF4-FFF2-40B4-BE49-F238E27FC236}">
                <a16:creationId xmlns:a16="http://schemas.microsoft.com/office/drawing/2014/main" id="{C618BFFC-5C15-4E2A-4F87-049A7789A351}"/>
              </a:ext>
            </a:extLst>
          </p:cNvPr>
          <p:cNvSpPr txBox="1"/>
          <p:nvPr/>
        </p:nvSpPr>
        <p:spPr>
          <a:xfrm>
            <a:off x="5129329" y="3047441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依赖于上下文的分类（无常规线索）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E2B379-AC78-817C-7404-D850B25805B1}"/>
              </a:ext>
            </a:extLst>
          </p:cNvPr>
          <p:cNvSpPr txBox="1"/>
          <p:nvPr/>
        </p:nvSpPr>
        <p:spPr>
          <a:xfrm>
            <a:off x="8497206" y="5541522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需要从数据中推导数学或逻辑规则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322F13B-1028-9B7B-BDE9-313D8788FD25}"/>
              </a:ext>
            </a:extLst>
          </p:cNvPr>
          <p:cNvSpPr txBox="1"/>
          <p:nvPr/>
        </p:nvSpPr>
        <p:spPr>
          <a:xfrm>
            <a:off x="6142227" y="5028479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alpha val="30000"/>
                  </a:schemeClr>
                </a:solidFill>
              </a:rPr>
              <a:t>特定格式或结构约束</a:t>
            </a:r>
            <a:endParaRPr lang="zh-CN" altLang="en-US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53C939-6AD8-A768-F7CC-A386DC2B1E90}"/>
              </a:ext>
            </a:extLst>
          </p:cNvPr>
          <p:cNvSpPr txBox="1"/>
          <p:nvPr/>
        </p:nvSpPr>
        <p:spPr>
          <a:xfrm>
            <a:off x="5129755" y="3048976"/>
            <a:ext cx="3998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依赖于上下文的分类（无常规线索）</a:t>
            </a:r>
          </a:p>
        </p:txBody>
      </p:sp>
    </p:spTree>
    <p:extLst>
      <p:ext uri="{BB962C8B-B14F-4D97-AF65-F5344CB8AC3E}">
        <p14:creationId xmlns:p14="http://schemas.microsoft.com/office/powerpoint/2010/main" val="42580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D524A-43FD-110F-488F-EA5DE1F17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0664421A-40D7-7A6A-7817-A5E0FEA3B58A}"/>
              </a:ext>
            </a:extLst>
          </p:cNvPr>
          <p:cNvSpPr txBox="1"/>
          <p:nvPr/>
        </p:nvSpPr>
        <p:spPr>
          <a:xfrm>
            <a:off x="-1379922" y="556536"/>
            <a:ext cx="1437299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3. </a:t>
            </a: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latin typeface="+mn-ea"/>
              </a:rPr>
              <a:t>Split complex tasks into</a:t>
            </a:r>
          </a:p>
          <a:p>
            <a:pPr algn="l">
              <a:buNone/>
            </a:pPr>
            <a:r>
              <a:rPr lang="en-US" altLang="zh-CN" sz="8800" i="0" dirty="0">
                <a:solidFill>
                  <a:schemeClr val="tx1">
                    <a:alpha val="20000"/>
                  </a:schemeClr>
                </a:solidFill>
                <a:latin typeface="+mn-ea"/>
              </a:rPr>
              <a:t>I   simpler subtasks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4CD861A5-CF6C-96CE-01FB-5BD1B0762AB1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63681A0-1547-71AF-A3A2-5CFFE4196A95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C2E17713-75C7-CDD0-7002-2670D02DC85F}"/>
              </a:ext>
            </a:extLst>
          </p:cNvPr>
          <p:cNvSpPr txBox="1"/>
          <p:nvPr/>
        </p:nvSpPr>
        <p:spPr>
          <a:xfrm>
            <a:off x="816489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3</a:t>
            </a:r>
          </a:p>
        </p:txBody>
      </p:sp>
      <p:sp>
        <p:nvSpPr>
          <p:cNvPr id="4" name="!!1.5">
            <a:extLst>
              <a:ext uri="{FF2B5EF4-FFF2-40B4-BE49-F238E27FC236}">
                <a16:creationId xmlns:a16="http://schemas.microsoft.com/office/drawing/2014/main" id="{AC3AA6E6-D18D-AE70-994C-E40568DFB46B}"/>
              </a:ext>
            </a:extLst>
          </p:cNvPr>
          <p:cNvSpPr txBox="1">
            <a:spLocks/>
          </p:cNvSpPr>
          <p:nvPr/>
        </p:nvSpPr>
        <p:spPr>
          <a:xfrm>
            <a:off x="6412494" y="1345225"/>
            <a:ext cx="5338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将复杂的任务拆分为更简单的子任务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A94FB0E2-B9EF-E8CB-79AB-B723F25EE7D3}"/>
              </a:ext>
            </a:extLst>
          </p:cNvPr>
          <p:cNvSpPr txBox="1">
            <a:spLocks/>
          </p:cNvSpPr>
          <p:nvPr/>
        </p:nvSpPr>
        <p:spPr>
          <a:xfrm>
            <a:off x="-5063296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EDE0A6-D347-44AC-06C6-51D874D4ED78}"/>
              </a:ext>
            </a:extLst>
          </p:cNvPr>
          <p:cNvSpPr/>
          <p:nvPr/>
        </p:nvSpPr>
        <p:spPr>
          <a:xfrm>
            <a:off x="6425787" y="4545080"/>
            <a:ext cx="1244106" cy="59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B7335967-C971-82B5-66F7-F783E1C949CA}"/>
              </a:ext>
            </a:extLst>
          </p:cNvPr>
          <p:cNvSpPr txBox="1">
            <a:spLocks/>
          </p:cNvSpPr>
          <p:nvPr/>
        </p:nvSpPr>
        <p:spPr>
          <a:xfrm>
            <a:off x="-5065563" y="-457054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4235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1CFD-A93E-1202-EB01-E1721C78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89C0497B-681C-2142-5766-DBE8E93ECE0B}"/>
              </a:ext>
            </a:extLst>
          </p:cNvPr>
          <p:cNvSpPr txBox="1"/>
          <p:nvPr/>
        </p:nvSpPr>
        <p:spPr>
          <a:xfrm>
            <a:off x="-774006" y="556536"/>
            <a:ext cx="14372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3. Split complex tasks into</a:t>
            </a:r>
          </a:p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I   simpler subtasks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3D648CDE-7459-75A3-692C-881FA3B90171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43A2687-C212-1BF9-F627-03C56033D62C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4863659D-083F-311A-00BB-6D0C60EE4480}"/>
              </a:ext>
            </a:extLst>
          </p:cNvPr>
          <p:cNvSpPr txBox="1"/>
          <p:nvPr/>
        </p:nvSpPr>
        <p:spPr>
          <a:xfrm>
            <a:off x="10043574" y="-456149"/>
            <a:ext cx="509541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3</a:t>
            </a:r>
          </a:p>
        </p:txBody>
      </p:sp>
      <p:sp>
        <p:nvSpPr>
          <p:cNvPr id="4" name="!!1.5">
            <a:extLst>
              <a:ext uri="{FF2B5EF4-FFF2-40B4-BE49-F238E27FC236}">
                <a16:creationId xmlns:a16="http://schemas.microsoft.com/office/drawing/2014/main" id="{5254176E-088F-8686-606D-22106B91B327}"/>
              </a:ext>
            </a:extLst>
          </p:cNvPr>
          <p:cNvSpPr txBox="1">
            <a:spLocks/>
          </p:cNvSpPr>
          <p:nvPr/>
        </p:nvSpPr>
        <p:spPr>
          <a:xfrm>
            <a:off x="6412493" y="1557250"/>
            <a:ext cx="5338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将复杂的任务拆分为更简单的子任务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BB9D097E-A965-AC3E-1C78-EE427BB4B65A}"/>
              </a:ext>
            </a:extLst>
          </p:cNvPr>
          <p:cNvSpPr txBox="1">
            <a:spLocks/>
          </p:cNvSpPr>
          <p:nvPr/>
        </p:nvSpPr>
        <p:spPr>
          <a:xfrm>
            <a:off x="-5063296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C55FB27B-8A0E-7698-6B95-4A251C4192DB}"/>
              </a:ext>
            </a:extLst>
          </p:cNvPr>
          <p:cNvSpPr txBox="1">
            <a:spLocks/>
          </p:cNvSpPr>
          <p:nvPr/>
        </p:nvSpPr>
        <p:spPr>
          <a:xfrm>
            <a:off x="-37071" y="3357303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4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1ADC4ECE-D944-16F9-9141-D354984A11A1}"/>
              </a:ext>
            </a:extLst>
          </p:cNvPr>
          <p:cNvSpPr txBox="1"/>
          <p:nvPr/>
        </p:nvSpPr>
        <p:spPr>
          <a:xfrm>
            <a:off x="433296" y="5834024"/>
            <a:ext cx="14372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Give the model time to “think” </a:t>
            </a:r>
          </a:p>
        </p:txBody>
      </p:sp>
      <p:sp>
        <p:nvSpPr>
          <p:cNvPr id="7" name="1.5">
            <a:extLst>
              <a:ext uri="{FF2B5EF4-FFF2-40B4-BE49-F238E27FC236}">
                <a16:creationId xmlns:a16="http://schemas.microsoft.com/office/drawing/2014/main" id="{BBD7DE96-030E-74DA-5FDF-BD0B89B18765}"/>
              </a:ext>
            </a:extLst>
          </p:cNvPr>
          <p:cNvSpPr txBox="1">
            <a:spLocks/>
          </p:cNvSpPr>
          <p:nvPr/>
        </p:nvSpPr>
        <p:spPr>
          <a:xfrm>
            <a:off x="325402" y="5227045"/>
            <a:ext cx="5338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给模型时间“思考”</a:t>
            </a:r>
          </a:p>
        </p:txBody>
      </p:sp>
    </p:spTree>
    <p:extLst>
      <p:ext uri="{BB962C8B-B14F-4D97-AF65-F5344CB8AC3E}">
        <p14:creationId xmlns:p14="http://schemas.microsoft.com/office/powerpoint/2010/main" val="282619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84A72-0302-1AAD-57AE-FA264C24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A4A18493-A678-A128-BAF2-189AA638D436}"/>
              </a:ext>
            </a:extLst>
          </p:cNvPr>
          <p:cNvSpPr txBox="1"/>
          <p:nvPr/>
        </p:nvSpPr>
        <p:spPr>
          <a:xfrm>
            <a:off x="-774006" y="556536"/>
            <a:ext cx="14372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3. Split complex tasks into</a:t>
            </a:r>
          </a:p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I   simpler subtasks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3080F950-3A00-198E-94BB-52D182733563}"/>
              </a:ext>
            </a:extLst>
          </p:cNvPr>
          <p:cNvSpPr txBox="1"/>
          <p:nvPr/>
        </p:nvSpPr>
        <p:spPr>
          <a:xfrm>
            <a:off x="12993078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1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D580ED8-93B3-8425-CEC2-2F2F7A1E19A8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9F7AE89E-1252-F5DF-864A-A354E6B6A6BA}"/>
              </a:ext>
            </a:extLst>
          </p:cNvPr>
          <p:cNvSpPr txBox="1"/>
          <p:nvPr/>
        </p:nvSpPr>
        <p:spPr>
          <a:xfrm>
            <a:off x="10043574" y="-456149"/>
            <a:ext cx="509541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3</a:t>
            </a:r>
          </a:p>
        </p:txBody>
      </p:sp>
      <p:sp>
        <p:nvSpPr>
          <p:cNvPr id="4" name="!!1.5">
            <a:extLst>
              <a:ext uri="{FF2B5EF4-FFF2-40B4-BE49-F238E27FC236}">
                <a16:creationId xmlns:a16="http://schemas.microsoft.com/office/drawing/2014/main" id="{56171145-9B40-5600-EBE2-671EDBD3F22B}"/>
              </a:ext>
            </a:extLst>
          </p:cNvPr>
          <p:cNvSpPr txBox="1">
            <a:spLocks/>
          </p:cNvSpPr>
          <p:nvPr/>
        </p:nvSpPr>
        <p:spPr>
          <a:xfrm>
            <a:off x="6412493" y="1557250"/>
            <a:ext cx="5338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将复杂的任务拆分为更简单的子任务</a:t>
            </a:r>
          </a:p>
        </p:txBody>
      </p:sp>
      <p:sp>
        <p:nvSpPr>
          <p:cNvPr id="23" name="1">
            <a:extLst>
              <a:ext uri="{FF2B5EF4-FFF2-40B4-BE49-F238E27FC236}">
                <a16:creationId xmlns:a16="http://schemas.microsoft.com/office/drawing/2014/main" id="{584C3B26-FA9B-9A63-F2DB-3C00414E7347}"/>
              </a:ext>
            </a:extLst>
          </p:cNvPr>
          <p:cNvSpPr txBox="1">
            <a:spLocks/>
          </p:cNvSpPr>
          <p:nvPr/>
        </p:nvSpPr>
        <p:spPr>
          <a:xfrm>
            <a:off x="-5063296" y="-456149"/>
            <a:ext cx="5095418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595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2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1BDAA326-BA21-BC54-6590-AF4AF21A2E88}"/>
              </a:ext>
            </a:extLst>
          </p:cNvPr>
          <p:cNvSpPr txBox="1">
            <a:spLocks/>
          </p:cNvSpPr>
          <p:nvPr/>
        </p:nvSpPr>
        <p:spPr>
          <a:xfrm>
            <a:off x="-37071" y="3357303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4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08C00155-AD6D-8241-DB3D-FF1D446F3106}"/>
              </a:ext>
            </a:extLst>
          </p:cNvPr>
          <p:cNvSpPr txBox="1"/>
          <p:nvPr/>
        </p:nvSpPr>
        <p:spPr>
          <a:xfrm>
            <a:off x="433296" y="5834024"/>
            <a:ext cx="14372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Give the model time to “think” </a:t>
            </a:r>
          </a:p>
        </p:txBody>
      </p:sp>
      <p:sp>
        <p:nvSpPr>
          <p:cNvPr id="7" name="1.5">
            <a:extLst>
              <a:ext uri="{FF2B5EF4-FFF2-40B4-BE49-F238E27FC236}">
                <a16:creationId xmlns:a16="http://schemas.microsoft.com/office/drawing/2014/main" id="{6959ECA0-362E-2B58-C50E-838E93E17D3E}"/>
              </a:ext>
            </a:extLst>
          </p:cNvPr>
          <p:cNvSpPr txBox="1">
            <a:spLocks/>
          </p:cNvSpPr>
          <p:nvPr/>
        </p:nvSpPr>
        <p:spPr>
          <a:xfrm>
            <a:off x="325402" y="5227045"/>
            <a:ext cx="5338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给模型时间“思考”</a:t>
            </a:r>
          </a:p>
        </p:txBody>
      </p:sp>
      <p:sp>
        <p:nvSpPr>
          <p:cNvPr id="8" name="1.5">
            <a:extLst>
              <a:ext uri="{FF2B5EF4-FFF2-40B4-BE49-F238E27FC236}">
                <a16:creationId xmlns:a16="http://schemas.microsoft.com/office/drawing/2014/main" id="{24FD103E-AB5D-B26A-1F4E-498B33634CF5}"/>
              </a:ext>
            </a:extLst>
          </p:cNvPr>
          <p:cNvSpPr txBox="1">
            <a:spLocks/>
          </p:cNvSpPr>
          <p:nvPr/>
        </p:nvSpPr>
        <p:spPr>
          <a:xfrm>
            <a:off x="5286895" y="3336002"/>
            <a:ext cx="83320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5400" dirty="0">
                <a:solidFill>
                  <a:srgbClr val="333333"/>
                </a:solidFill>
                <a:latin typeface="+mn-ea"/>
              </a:rPr>
              <a:t>拆</a:t>
            </a:r>
            <a:endParaRPr lang="zh-CN" altLang="en-US" sz="54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5" name="1.5">
            <a:extLst>
              <a:ext uri="{FF2B5EF4-FFF2-40B4-BE49-F238E27FC236}">
                <a16:creationId xmlns:a16="http://schemas.microsoft.com/office/drawing/2014/main" id="{D943123B-17AB-160A-DE95-EB191B8EBB25}"/>
              </a:ext>
            </a:extLst>
          </p:cNvPr>
          <p:cNvSpPr txBox="1">
            <a:spLocks/>
          </p:cNvSpPr>
          <p:nvPr/>
        </p:nvSpPr>
        <p:spPr>
          <a:xfrm>
            <a:off x="6033407" y="3335506"/>
            <a:ext cx="87169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5400" dirty="0">
                <a:solidFill>
                  <a:srgbClr val="333333"/>
                </a:solidFill>
                <a:latin typeface="+mn-ea"/>
              </a:rPr>
              <a:t>分</a:t>
            </a:r>
            <a:endParaRPr lang="zh-CN" altLang="en-US" sz="5400" i="0" dirty="0">
              <a:solidFill>
                <a:srgbClr val="333333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116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ADAE-D510-A395-E41F-6F7F931E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B5EB082F-A411-6D9A-69C0-A0CA3F00F999}"/>
              </a:ext>
            </a:extLst>
          </p:cNvPr>
          <p:cNvSpPr txBox="1"/>
          <p:nvPr/>
        </p:nvSpPr>
        <p:spPr>
          <a:xfrm>
            <a:off x="-774006" y="556536"/>
            <a:ext cx="14372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3. Split complex tasks into</a:t>
            </a:r>
          </a:p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I   simpler subtasks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27FF1FC-ED38-494E-31BA-8E3A1567A25B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9AA091D3-CB47-1E73-584A-4ACF39830D99}"/>
              </a:ext>
            </a:extLst>
          </p:cNvPr>
          <p:cNvSpPr txBox="1"/>
          <p:nvPr/>
        </p:nvSpPr>
        <p:spPr>
          <a:xfrm>
            <a:off x="10043574" y="-456149"/>
            <a:ext cx="245219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3</a:t>
            </a:r>
          </a:p>
        </p:txBody>
      </p:sp>
      <p:sp>
        <p:nvSpPr>
          <p:cNvPr id="4" name="!!1.5">
            <a:extLst>
              <a:ext uri="{FF2B5EF4-FFF2-40B4-BE49-F238E27FC236}">
                <a16:creationId xmlns:a16="http://schemas.microsoft.com/office/drawing/2014/main" id="{4273C257-6605-185C-CA09-792D1ABD8572}"/>
              </a:ext>
            </a:extLst>
          </p:cNvPr>
          <p:cNvSpPr txBox="1">
            <a:spLocks/>
          </p:cNvSpPr>
          <p:nvPr/>
        </p:nvSpPr>
        <p:spPr>
          <a:xfrm>
            <a:off x="6412493" y="1557250"/>
            <a:ext cx="53386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将复杂的任务拆分为</a:t>
            </a:r>
            <a:endParaRPr lang="en-US" altLang="zh-CN" sz="44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更简单的子任务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9053CC92-D146-0028-0D8A-7FEBCF84A3D7}"/>
              </a:ext>
            </a:extLst>
          </p:cNvPr>
          <p:cNvSpPr txBox="1">
            <a:spLocks/>
          </p:cNvSpPr>
          <p:nvPr/>
        </p:nvSpPr>
        <p:spPr>
          <a:xfrm>
            <a:off x="-37071" y="3357303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4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A3F07103-7017-3A4C-58CA-E8A8CD8F1DBE}"/>
              </a:ext>
            </a:extLst>
          </p:cNvPr>
          <p:cNvSpPr txBox="1"/>
          <p:nvPr/>
        </p:nvSpPr>
        <p:spPr>
          <a:xfrm>
            <a:off x="433296" y="5834024"/>
            <a:ext cx="14372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Give the model time to “think” </a:t>
            </a:r>
          </a:p>
        </p:txBody>
      </p:sp>
      <p:sp>
        <p:nvSpPr>
          <p:cNvPr id="7" name="1.5">
            <a:extLst>
              <a:ext uri="{FF2B5EF4-FFF2-40B4-BE49-F238E27FC236}">
                <a16:creationId xmlns:a16="http://schemas.microsoft.com/office/drawing/2014/main" id="{92A670D0-3E43-3866-1892-8997FAADE901}"/>
              </a:ext>
            </a:extLst>
          </p:cNvPr>
          <p:cNvSpPr txBox="1">
            <a:spLocks/>
          </p:cNvSpPr>
          <p:nvPr/>
        </p:nvSpPr>
        <p:spPr>
          <a:xfrm>
            <a:off x="325402" y="5227045"/>
            <a:ext cx="5338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给模型时间“思考”</a:t>
            </a:r>
          </a:p>
        </p:txBody>
      </p:sp>
      <p:sp>
        <p:nvSpPr>
          <p:cNvPr id="8" name="1.5">
            <a:extLst>
              <a:ext uri="{FF2B5EF4-FFF2-40B4-BE49-F238E27FC236}">
                <a16:creationId xmlns:a16="http://schemas.microsoft.com/office/drawing/2014/main" id="{79893688-1098-A4FF-E754-6EFEBC368625}"/>
              </a:ext>
            </a:extLst>
          </p:cNvPr>
          <p:cNvSpPr txBox="1">
            <a:spLocks/>
          </p:cNvSpPr>
          <p:nvPr/>
        </p:nvSpPr>
        <p:spPr>
          <a:xfrm>
            <a:off x="5151001" y="3102507"/>
            <a:ext cx="83320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5400" dirty="0">
                <a:solidFill>
                  <a:srgbClr val="333333"/>
                </a:solidFill>
                <a:latin typeface="+mn-ea"/>
              </a:rPr>
              <a:t>拆</a:t>
            </a:r>
            <a:endParaRPr lang="zh-CN" altLang="en-US" sz="54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5" name="1.5">
            <a:extLst>
              <a:ext uri="{FF2B5EF4-FFF2-40B4-BE49-F238E27FC236}">
                <a16:creationId xmlns:a16="http://schemas.microsoft.com/office/drawing/2014/main" id="{5E64D032-1DFA-9830-7F5A-6D0F8805D8A5}"/>
              </a:ext>
            </a:extLst>
          </p:cNvPr>
          <p:cNvSpPr txBox="1">
            <a:spLocks/>
          </p:cNvSpPr>
          <p:nvPr/>
        </p:nvSpPr>
        <p:spPr>
          <a:xfrm>
            <a:off x="6169301" y="3610779"/>
            <a:ext cx="87169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5400" dirty="0">
                <a:solidFill>
                  <a:srgbClr val="333333"/>
                </a:solidFill>
                <a:latin typeface="+mn-ea"/>
              </a:rPr>
              <a:t>分</a:t>
            </a:r>
            <a:endParaRPr lang="zh-CN" altLang="en-US" sz="54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9220097-F78A-9739-5A2B-B223EF541452}"/>
              </a:ext>
            </a:extLst>
          </p:cNvPr>
          <p:cNvCxnSpPr>
            <a:cxnSpLocks/>
          </p:cNvCxnSpPr>
          <p:nvPr/>
        </p:nvCxnSpPr>
        <p:spPr>
          <a:xfrm flipV="1">
            <a:off x="5815718" y="3367154"/>
            <a:ext cx="560564" cy="952727"/>
          </a:xfrm>
          <a:prstGeom prst="line">
            <a:avLst/>
          </a:prstGeom>
          <a:ln w="15875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16A4B96-A9FE-032F-7CCA-FF48BAAA33E6}"/>
              </a:ext>
            </a:extLst>
          </p:cNvPr>
          <p:cNvSpPr/>
          <p:nvPr/>
        </p:nvSpPr>
        <p:spPr>
          <a:xfrm>
            <a:off x="-299258" y="-698269"/>
            <a:ext cx="12951229" cy="4588625"/>
          </a:xfrm>
          <a:custGeom>
            <a:avLst/>
            <a:gdLst>
              <a:gd name="connsiteX0" fmla="*/ 0 w 12951229"/>
              <a:gd name="connsiteY0" fmla="*/ 0 h 4588625"/>
              <a:gd name="connsiteX1" fmla="*/ 12868102 w 12951229"/>
              <a:gd name="connsiteY1" fmla="*/ 116378 h 4588625"/>
              <a:gd name="connsiteX2" fmla="*/ 12951229 w 12951229"/>
              <a:gd name="connsiteY2" fmla="*/ 4073236 h 4588625"/>
              <a:gd name="connsiteX3" fmla="*/ 8229600 w 12951229"/>
              <a:gd name="connsiteY3" fmla="*/ 4588625 h 4588625"/>
              <a:gd name="connsiteX4" fmla="*/ 7198822 w 12951229"/>
              <a:gd name="connsiteY4" fmla="*/ 3358342 h 4588625"/>
              <a:gd name="connsiteX5" fmla="*/ 33251 w 12951229"/>
              <a:gd name="connsiteY5" fmla="*/ 3291840 h 4588625"/>
              <a:gd name="connsiteX6" fmla="*/ 13868 w 12951229"/>
              <a:gd name="connsiteY6" fmla="*/ 1372892 h 4588625"/>
              <a:gd name="connsiteX7" fmla="*/ 3166846 w 12951229"/>
              <a:gd name="connsiteY7" fmla="*/ 1372892 h 4588625"/>
              <a:gd name="connsiteX8" fmla="*/ 3166846 w 12951229"/>
              <a:gd name="connsiteY8" fmla="*/ 518364 h 4588625"/>
              <a:gd name="connsiteX9" fmla="*/ 5236 w 12951229"/>
              <a:gd name="connsiteY9" fmla="*/ 518364 h 45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1229" h="4588625">
                <a:moveTo>
                  <a:pt x="0" y="0"/>
                </a:moveTo>
                <a:lnTo>
                  <a:pt x="12868102" y="116378"/>
                </a:lnTo>
                <a:lnTo>
                  <a:pt x="12951229" y="4073236"/>
                </a:lnTo>
                <a:lnTo>
                  <a:pt x="8229600" y="4588625"/>
                </a:lnTo>
                <a:lnTo>
                  <a:pt x="7198822" y="3358342"/>
                </a:lnTo>
                <a:lnTo>
                  <a:pt x="33251" y="3291840"/>
                </a:lnTo>
                <a:lnTo>
                  <a:pt x="13868" y="1372892"/>
                </a:lnTo>
                <a:lnTo>
                  <a:pt x="3166846" y="1372892"/>
                </a:lnTo>
                <a:lnTo>
                  <a:pt x="3166846" y="518364"/>
                </a:lnTo>
                <a:lnTo>
                  <a:pt x="5236" y="51836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69000">
                <a:schemeClr val="bg1"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1.5">
            <a:extLst>
              <a:ext uri="{FF2B5EF4-FFF2-40B4-BE49-F238E27FC236}">
                <a16:creationId xmlns:a16="http://schemas.microsoft.com/office/drawing/2014/main" id="{49DA6D25-FE2C-3304-9EC8-058EF9F587F7}"/>
              </a:ext>
            </a:extLst>
          </p:cNvPr>
          <p:cNvSpPr txBox="1">
            <a:spLocks/>
          </p:cNvSpPr>
          <p:nvPr/>
        </p:nvSpPr>
        <p:spPr>
          <a:xfrm>
            <a:off x="4871067" y="2217784"/>
            <a:ext cx="732093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8000" dirty="0">
                <a:solidFill>
                  <a:schemeClr val="accent2">
                    <a:alpha val="60000"/>
                  </a:schemeClr>
                </a:solidFill>
                <a:latin typeface="+mn-ea"/>
              </a:rPr>
              <a:t>规划路径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DB935E3-1C58-FCCA-B5A6-5F28FF0037E7}"/>
              </a:ext>
            </a:extLst>
          </p:cNvPr>
          <p:cNvSpPr/>
          <p:nvPr/>
        </p:nvSpPr>
        <p:spPr>
          <a:xfrm>
            <a:off x="-631767" y="3541223"/>
            <a:ext cx="14031883" cy="3861064"/>
          </a:xfrm>
          <a:custGeom>
            <a:avLst/>
            <a:gdLst>
              <a:gd name="connsiteX0" fmla="*/ 149629 w 14031883"/>
              <a:gd name="connsiteY0" fmla="*/ 16625 h 4488873"/>
              <a:gd name="connsiteX1" fmla="*/ 3906982 w 14031883"/>
              <a:gd name="connsiteY1" fmla="*/ 16625 h 4488873"/>
              <a:gd name="connsiteX2" fmla="*/ 7714211 w 14031883"/>
              <a:gd name="connsiteY2" fmla="*/ 2061556 h 4488873"/>
              <a:gd name="connsiteX3" fmla="*/ 13898880 w 14031883"/>
              <a:gd name="connsiteY3" fmla="*/ 1995054 h 4488873"/>
              <a:gd name="connsiteX4" fmla="*/ 14031883 w 14031883"/>
              <a:gd name="connsiteY4" fmla="*/ 4488873 h 4488873"/>
              <a:gd name="connsiteX5" fmla="*/ 99752 w 14031883"/>
              <a:gd name="connsiteY5" fmla="*/ 3956858 h 4488873"/>
              <a:gd name="connsiteX6" fmla="*/ 0 w 14031883"/>
              <a:gd name="connsiteY6" fmla="*/ 0 h 4488873"/>
              <a:gd name="connsiteX7" fmla="*/ 149629 w 14031883"/>
              <a:gd name="connsiteY7" fmla="*/ 16625 h 448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31883" h="4488873">
                <a:moveTo>
                  <a:pt x="149629" y="16625"/>
                </a:moveTo>
                <a:lnTo>
                  <a:pt x="3906982" y="16625"/>
                </a:lnTo>
                <a:lnTo>
                  <a:pt x="7714211" y="2061556"/>
                </a:lnTo>
                <a:lnTo>
                  <a:pt x="13898880" y="1995054"/>
                </a:lnTo>
                <a:lnTo>
                  <a:pt x="14031883" y="4488873"/>
                </a:lnTo>
                <a:lnTo>
                  <a:pt x="99752" y="3956858"/>
                </a:lnTo>
                <a:lnTo>
                  <a:pt x="0" y="0"/>
                </a:lnTo>
                <a:lnTo>
                  <a:pt x="149629" y="16625"/>
                </a:lnTo>
                <a:close/>
              </a:path>
            </a:pathLst>
          </a:custGeom>
          <a:gradFill>
            <a:gsLst>
              <a:gs pos="33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1.5">
            <a:extLst>
              <a:ext uri="{FF2B5EF4-FFF2-40B4-BE49-F238E27FC236}">
                <a16:creationId xmlns:a16="http://schemas.microsoft.com/office/drawing/2014/main" id="{2029A9FB-E91A-5795-5355-9F6CF7B6A7CC}"/>
              </a:ext>
            </a:extLst>
          </p:cNvPr>
          <p:cNvSpPr txBox="1">
            <a:spLocks/>
          </p:cNvSpPr>
          <p:nvPr/>
        </p:nvSpPr>
        <p:spPr>
          <a:xfrm>
            <a:off x="-37071" y="5136729"/>
            <a:ext cx="7320933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15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复杂逻辑</a:t>
            </a:r>
          </a:p>
        </p:txBody>
      </p:sp>
      <p:sp>
        <p:nvSpPr>
          <p:cNvPr id="10" name="1.5">
            <a:extLst>
              <a:ext uri="{FF2B5EF4-FFF2-40B4-BE49-F238E27FC236}">
                <a16:creationId xmlns:a16="http://schemas.microsoft.com/office/drawing/2014/main" id="{6B9DCF07-6F1A-C9FF-8ECC-B00F4B92D5FB}"/>
              </a:ext>
            </a:extLst>
          </p:cNvPr>
          <p:cNvSpPr txBox="1">
            <a:spLocks/>
          </p:cNvSpPr>
          <p:nvPr/>
        </p:nvSpPr>
        <p:spPr>
          <a:xfrm>
            <a:off x="4871066" y="639323"/>
            <a:ext cx="7320933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115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复杂任务</a:t>
            </a:r>
          </a:p>
        </p:txBody>
      </p:sp>
      <p:sp>
        <p:nvSpPr>
          <p:cNvPr id="14" name="1.5">
            <a:extLst>
              <a:ext uri="{FF2B5EF4-FFF2-40B4-BE49-F238E27FC236}">
                <a16:creationId xmlns:a16="http://schemas.microsoft.com/office/drawing/2014/main" id="{8B524607-7464-3A89-109B-F3AE7B798C6D}"/>
              </a:ext>
            </a:extLst>
          </p:cNvPr>
          <p:cNvSpPr txBox="1">
            <a:spLocks/>
          </p:cNvSpPr>
          <p:nvPr/>
        </p:nvSpPr>
        <p:spPr>
          <a:xfrm>
            <a:off x="0" y="4096877"/>
            <a:ext cx="732093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8000" dirty="0">
                <a:solidFill>
                  <a:schemeClr val="accent2">
                    <a:alpha val="60000"/>
                  </a:schemeClr>
                </a:solidFill>
                <a:latin typeface="+mn-ea"/>
              </a:rPr>
              <a:t>链式思考</a:t>
            </a:r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C36D19D7-EBDA-3EFB-2272-B5935E77ADBF}"/>
              </a:ext>
            </a:extLst>
          </p:cNvPr>
          <p:cNvSpPr txBox="1">
            <a:spLocks/>
          </p:cNvSpPr>
          <p:nvPr/>
        </p:nvSpPr>
        <p:spPr>
          <a:xfrm>
            <a:off x="12175653" y="3279228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6</a:t>
            </a: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5CC3C732-A283-D262-EFD2-D5261E871BAE}"/>
              </a:ext>
            </a:extLst>
          </p:cNvPr>
          <p:cNvSpPr txBox="1"/>
          <p:nvPr/>
        </p:nvSpPr>
        <p:spPr>
          <a:xfrm>
            <a:off x="-2426973" y="-456149"/>
            <a:ext cx="245219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5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889F8C3-0891-4C39-D51E-41DFF4908D79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11" grpId="0" animBg="1"/>
      <p:bldP spid="17" grpId="0"/>
      <p:bldP spid="10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A6-EEF7-926E-CD3D-DCAB03B3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">
            <a:extLst>
              <a:ext uri="{FF2B5EF4-FFF2-40B4-BE49-F238E27FC236}">
                <a16:creationId xmlns:a16="http://schemas.microsoft.com/office/drawing/2014/main" id="{2AEA1187-312B-D29F-A846-E13EA6230D25}"/>
              </a:ext>
            </a:extLst>
          </p:cNvPr>
          <p:cNvSpPr txBox="1"/>
          <p:nvPr/>
        </p:nvSpPr>
        <p:spPr>
          <a:xfrm>
            <a:off x="706452" y="556536"/>
            <a:ext cx="14372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Use external tools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79F04DA-9DF0-3A52-77EB-BA381154D3B1}"/>
              </a:ext>
            </a:extLst>
          </p:cNvPr>
          <p:cNvSpPr/>
          <p:nvPr/>
        </p:nvSpPr>
        <p:spPr>
          <a:xfrm>
            <a:off x="-1907172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3C29F809-1BAB-3A30-ABCD-AA8FA6BB7FC0}"/>
              </a:ext>
            </a:extLst>
          </p:cNvPr>
          <p:cNvSpPr txBox="1"/>
          <p:nvPr/>
        </p:nvSpPr>
        <p:spPr>
          <a:xfrm>
            <a:off x="12354103" y="-456149"/>
            <a:ext cx="245219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3</a:t>
            </a: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69A5C628-77D4-4436-9223-6AF3B9DA59E9}"/>
              </a:ext>
            </a:extLst>
          </p:cNvPr>
          <p:cNvSpPr txBox="1">
            <a:spLocks/>
          </p:cNvSpPr>
          <p:nvPr/>
        </p:nvSpPr>
        <p:spPr>
          <a:xfrm>
            <a:off x="-2347600" y="3357303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4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66EECA2E-1196-A767-16AE-99F411F734C9}"/>
              </a:ext>
            </a:extLst>
          </p:cNvPr>
          <p:cNvSpPr txBox="1"/>
          <p:nvPr/>
        </p:nvSpPr>
        <p:spPr>
          <a:xfrm>
            <a:off x="-286957" y="5834024"/>
            <a:ext cx="104302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altLang="zh-CN" sz="6000" i="0" dirty="0">
                <a:solidFill>
                  <a:schemeClr val="tx1">
                    <a:alpha val="20000"/>
                  </a:schemeClr>
                </a:solidFill>
                <a:effectLst/>
                <a:latin typeface="+mn-ea"/>
              </a:rPr>
              <a:t>Test changes systematically</a:t>
            </a:r>
          </a:p>
        </p:txBody>
      </p:sp>
      <p:sp>
        <p:nvSpPr>
          <p:cNvPr id="27" name="任意多边形: 形状 26" hidden="1">
            <a:extLst>
              <a:ext uri="{FF2B5EF4-FFF2-40B4-BE49-F238E27FC236}">
                <a16:creationId xmlns:a16="http://schemas.microsoft.com/office/drawing/2014/main" id="{B2EDE480-2925-FD19-CC34-D572CE09917E}"/>
              </a:ext>
            </a:extLst>
          </p:cNvPr>
          <p:cNvSpPr/>
          <p:nvPr/>
        </p:nvSpPr>
        <p:spPr>
          <a:xfrm>
            <a:off x="-299258" y="-698269"/>
            <a:ext cx="12951229" cy="4588625"/>
          </a:xfrm>
          <a:custGeom>
            <a:avLst/>
            <a:gdLst>
              <a:gd name="connsiteX0" fmla="*/ 0 w 12951229"/>
              <a:gd name="connsiteY0" fmla="*/ 0 h 4588625"/>
              <a:gd name="connsiteX1" fmla="*/ 12868102 w 12951229"/>
              <a:gd name="connsiteY1" fmla="*/ 116378 h 4588625"/>
              <a:gd name="connsiteX2" fmla="*/ 12951229 w 12951229"/>
              <a:gd name="connsiteY2" fmla="*/ 4073236 h 4588625"/>
              <a:gd name="connsiteX3" fmla="*/ 8229600 w 12951229"/>
              <a:gd name="connsiteY3" fmla="*/ 4588625 h 4588625"/>
              <a:gd name="connsiteX4" fmla="*/ 7198822 w 12951229"/>
              <a:gd name="connsiteY4" fmla="*/ 3358342 h 4588625"/>
              <a:gd name="connsiteX5" fmla="*/ 33251 w 12951229"/>
              <a:gd name="connsiteY5" fmla="*/ 3291840 h 4588625"/>
              <a:gd name="connsiteX6" fmla="*/ 13868 w 12951229"/>
              <a:gd name="connsiteY6" fmla="*/ 1372892 h 4588625"/>
              <a:gd name="connsiteX7" fmla="*/ 3166846 w 12951229"/>
              <a:gd name="connsiteY7" fmla="*/ 1372892 h 4588625"/>
              <a:gd name="connsiteX8" fmla="*/ 3166846 w 12951229"/>
              <a:gd name="connsiteY8" fmla="*/ 518364 h 4588625"/>
              <a:gd name="connsiteX9" fmla="*/ 5236 w 12951229"/>
              <a:gd name="connsiteY9" fmla="*/ 518364 h 45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1229" h="4588625">
                <a:moveTo>
                  <a:pt x="0" y="0"/>
                </a:moveTo>
                <a:lnTo>
                  <a:pt x="12868102" y="116378"/>
                </a:lnTo>
                <a:lnTo>
                  <a:pt x="12951229" y="4073236"/>
                </a:lnTo>
                <a:lnTo>
                  <a:pt x="8229600" y="4588625"/>
                </a:lnTo>
                <a:lnTo>
                  <a:pt x="7198822" y="3358342"/>
                </a:lnTo>
                <a:lnTo>
                  <a:pt x="33251" y="3291840"/>
                </a:lnTo>
                <a:lnTo>
                  <a:pt x="13868" y="1372892"/>
                </a:lnTo>
                <a:lnTo>
                  <a:pt x="3166846" y="1372892"/>
                </a:lnTo>
                <a:lnTo>
                  <a:pt x="3166846" y="518364"/>
                </a:lnTo>
                <a:lnTo>
                  <a:pt x="5236" y="51836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69000">
                <a:schemeClr val="bg1"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1.5" hidden="1">
            <a:extLst>
              <a:ext uri="{FF2B5EF4-FFF2-40B4-BE49-F238E27FC236}">
                <a16:creationId xmlns:a16="http://schemas.microsoft.com/office/drawing/2014/main" id="{54C58D17-E3B5-8C60-E948-0CD9C094CFC8}"/>
              </a:ext>
            </a:extLst>
          </p:cNvPr>
          <p:cNvSpPr txBox="1">
            <a:spLocks/>
          </p:cNvSpPr>
          <p:nvPr/>
        </p:nvSpPr>
        <p:spPr>
          <a:xfrm>
            <a:off x="4871067" y="2217784"/>
            <a:ext cx="732093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8000" dirty="0">
                <a:solidFill>
                  <a:schemeClr val="accent2">
                    <a:alpha val="60000"/>
                  </a:schemeClr>
                </a:solidFill>
                <a:latin typeface="+mn-ea"/>
              </a:rPr>
              <a:t>规划路径</a:t>
            </a:r>
          </a:p>
        </p:txBody>
      </p:sp>
      <p:sp>
        <p:nvSpPr>
          <p:cNvPr id="11" name="任意多边形: 形状 10" hidden="1">
            <a:extLst>
              <a:ext uri="{FF2B5EF4-FFF2-40B4-BE49-F238E27FC236}">
                <a16:creationId xmlns:a16="http://schemas.microsoft.com/office/drawing/2014/main" id="{FD269FB8-B29D-3F50-0533-E8C31A74C34B}"/>
              </a:ext>
            </a:extLst>
          </p:cNvPr>
          <p:cNvSpPr/>
          <p:nvPr/>
        </p:nvSpPr>
        <p:spPr>
          <a:xfrm>
            <a:off x="-631767" y="3541223"/>
            <a:ext cx="14031883" cy="3861064"/>
          </a:xfrm>
          <a:custGeom>
            <a:avLst/>
            <a:gdLst>
              <a:gd name="connsiteX0" fmla="*/ 149629 w 14031883"/>
              <a:gd name="connsiteY0" fmla="*/ 16625 h 4488873"/>
              <a:gd name="connsiteX1" fmla="*/ 3906982 w 14031883"/>
              <a:gd name="connsiteY1" fmla="*/ 16625 h 4488873"/>
              <a:gd name="connsiteX2" fmla="*/ 7714211 w 14031883"/>
              <a:gd name="connsiteY2" fmla="*/ 2061556 h 4488873"/>
              <a:gd name="connsiteX3" fmla="*/ 13898880 w 14031883"/>
              <a:gd name="connsiteY3" fmla="*/ 1995054 h 4488873"/>
              <a:gd name="connsiteX4" fmla="*/ 14031883 w 14031883"/>
              <a:gd name="connsiteY4" fmla="*/ 4488873 h 4488873"/>
              <a:gd name="connsiteX5" fmla="*/ 99752 w 14031883"/>
              <a:gd name="connsiteY5" fmla="*/ 3956858 h 4488873"/>
              <a:gd name="connsiteX6" fmla="*/ 0 w 14031883"/>
              <a:gd name="connsiteY6" fmla="*/ 0 h 4488873"/>
              <a:gd name="connsiteX7" fmla="*/ 149629 w 14031883"/>
              <a:gd name="connsiteY7" fmla="*/ 16625 h 448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31883" h="4488873">
                <a:moveTo>
                  <a:pt x="149629" y="16625"/>
                </a:moveTo>
                <a:lnTo>
                  <a:pt x="3906982" y="16625"/>
                </a:lnTo>
                <a:lnTo>
                  <a:pt x="7714211" y="2061556"/>
                </a:lnTo>
                <a:lnTo>
                  <a:pt x="13898880" y="1995054"/>
                </a:lnTo>
                <a:lnTo>
                  <a:pt x="14031883" y="4488873"/>
                </a:lnTo>
                <a:lnTo>
                  <a:pt x="99752" y="3956858"/>
                </a:lnTo>
                <a:lnTo>
                  <a:pt x="0" y="0"/>
                </a:lnTo>
                <a:lnTo>
                  <a:pt x="149629" y="16625"/>
                </a:lnTo>
                <a:close/>
              </a:path>
            </a:pathLst>
          </a:custGeom>
          <a:gradFill>
            <a:gsLst>
              <a:gs pos="33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1.5" hidden="1">
            <a:extLst>
              <a:ext uri="{FF2B5EF4-FFF2-40B4-BE49-F238E27FC236}">
                <a16:creationId xmlns:a16="http://schemas.microsoft.com/office/drawing/2014/main" id="{1E626A8B-FD6D-E2A4-4727-ECCCB0DAEA6F}"/>
              </a:ext>
            </a:extLst>
          </p:cNvPr>
          <p:cNvSpPr txBox="1">
            <a:spLocks/>
          </p:cNvSpPr>
          <p:nvPr/>
        </p:nvSpPr>
        <p:spPr>
          <a:xfrm>
            <a:off x="-37071" y="5136729"/>
            <a:ext cx="7320933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15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复杂逻辑</a:t>
            </a:r>
          </a:p>
        </p:txBody>
      </p:sp>
      <p:sp>
        <p:nvSpPr>
          <p:cNvPr id="10" name="1.5" hidden="1">
            <a:extLst>
              <a:ext uri="{FF2B5EF4-FFF2-40B4-BE49-F238E27FC236}">
                <a16:creationId xmlns:a16="http://schemas.microsoft.com/office/drawing/2014/main" id="{60854540-1193-0F66-ED09-B4BAAE0D8660}"/>
              </a:ext>
            </a:extLst>
          </p:cNvPr>
          <p:cNvSpPr txBox="1">
            <a:spLocks/>
          </p:cNvSpPr>
          <p:nvPr/>
        </p:nvSpPr>
        <p:spPr>
          <a:xfrm>
            <a:off x="4871066" y="639323"/>
            <a:ext cx="7320933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zh-CN" altLang="en-US" sz="115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复杂任务</a:t>
            </a:r>
          </a:p>
        </p:txBody>
      </p:sp>
      <p:sp>
        <p:nvSpPr>
          <p:cNvPr id="14" name="1.5" hidden="1">
            <a:extLst>
              <a:ext uri="{FF2B5EF4-FFF2-40B4-BE49-F238E27FC236}">
                <a16:creationId xmlns:a16="http://schemas.microsoft.com/office/drawing/2014/main" id="{A6EFC7C2-5BAD-856E-E162-139E5EA81B2D}"/>
              </a:ext>
            </a:extLst>
          </p:cNvPr>
          <p:cNvSpPr txBox="1">
            <a:spLocks/>
          </p:cNvSpPr>
          <p:nvPr/>
        </p:nvSpPr>
        <p:spPr>
          <a:xfrm>
            <a:off x="0" y="4096877"/>
            <a:ext cx="732093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8000" dirty="0">
                <a:solidFill>
                  <a:schemeClr val="accent2">
                    <a:alpha val="60000"/>
                  </a:schemeClr>
                </a:solidFill>
                <a:latin typeface="+mn-ea"/>
              </a:rPr>
              <a:t>链式思考</a:t>
            </a:r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B33FBFC0-AE68-1502-2504-55F89DB60858}"/>
              </a:ext>
            </a:extLst>
          </p:cNvPr>
          <p:cNvSpPr txBox="1">
            <a:spLocks/>
          </p:cNvSpPr>
          <p:nvPr/>
        </p:nvSpPr>
        <p:spPr>
          <a:xfrm>
            <a:off x="9865124" y="3270218"/>
            <a:ext cx="263064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700" i="0" dirty="0">
                <a:solidFill>
                  <a:schemeClr val="accent2">
                    <a:alpha val="50000"/>
                  </a:schemeClr>
                </a:solidFill>
                <a:effectLst/>
                <a:latin typeface="+mn-ea"/>
              </a:rPr>
              <a:t>6</a:t>
            </a: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E8069289-B411-4BF4-F95C-589F02E98419}"/>
              </a:ext>
            </a:extLst>
          </p:cNvPr>
          <p:cNvSpPr txBox="1"/>
          <p:nvPr/>
        </p:nvSpPr>
        <p:spPr>
          <a:xfrm>
            <a:off x="-116444" y="-456149"/>
            <a:ext cx="245219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700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5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8CF9626-CF4F-0C21-8A29-D9DEB5A228B9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1.5">
            <a:extLst>
              <a:ext uri="{FF2B5EF4-FFF2-40B4-BE49-F238E27FC236}">
                <a16:creationId xmlns:a16="http://schemas.microsoft.com/office/drawing/2014/main" id="{F4CE2F27-C578-6F5A-A74B-76D164C2C89F}"/>
              </a:ext>
            </a:extLst>
          </p:cNvPr>
          <p:cNvSpPr txBox="1">
            <a:spLocks/>
          </p:cNvSpPr>
          <p:nvPr/>
        </p:nvSpPr>
        <p:spPr>
          <a:xfrm>
            <a:off x="2006239" y="1413593"/>
            <a:ext cx="5338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使用外部工具</a:t>
            </a:r>
          </a:p>
        </p:txBody>
      </p:sp>
      <p:sp>
        <p:nvSpPr>
          <p:cNvPr id="7" name="1.5">
            <a:extLst>
              <a:ext uri="{FF2B5EF4-FFF2-40B4-BE49-F238E27FC236}">
                <a16:creationId xmlns:a16="http://schemas.microsoft.com/office/drawing/2014/main" id="{215B3110-8A3E-4267-DF93-60EFB1E185F9}"/>
              </a:ext>
            </a:extLst>
          </p:cNvPr>
          <p:cNvSpPr txBox="1">
            <a:spLocks/>
          </p:cNvSpPr>
          <p:nvPr/>
        </p:nvSpPr>
        <p:spPr>
          <a:xfrm>
            <a:off x="5853453" y="5202106"/>
            <a:ext cx="53386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i="0" dirty="0">
                <a:solidFill>
                  <a:srgbClr val="333333"/>
                </a:solidFill>
                <a:effectLst/>
                <a:latin typeface="+mn-ea"/>
              </a:rPr>
              <a:t>系统地测试变更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3C9080-4FAE-CE25-8F28-FF2998AE1249}"/>
              </a:ext>
            </a:extLst>
          </p:cNvPr>
          <p:cNvSpPr txBox="1"/>
          <p:nvPr/>
        </p:nvSpPr>
        <p:spPr>
          <a:xfrm>
            <a:off x="2048969" y="3620485"/>
            <a:ext cx="474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……</a:t>
            </a:r>
            <a:r>
              <a:rPr lang="zh-CN" altLang="en-US" sz="3200" dirty="0"/>
              <a:t>给我一段</a:t>
            </a:r>
            <a:r>
              <a:rPr lang="en-US" altLang="zh-CN" sz="3200" dirty="0"/>
              <a:t>Python</a:t>
            </a:r>
            <a:endParaRPr lang="zh-CN" altLang="en-US" sz="3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8B8CD6-1646-E17E-2538-560BBC52F1A2}"/>
              </a:ext>
            </a:extLst>
          </p:cNvPr>
          <p:cNvSpPr txBox="1"/>
          <p:nvPr/>
        </p:nvSpPr>
        <p:spPr>
          <a:xfrm>
            <a:off x="2048969" y="2462533"/>
            <a:ext cx="182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OCR</a:t>
            </a:r>
            <a:endParaRPr lang="zh-CN" altLang="en-US" sz="3200" dirty="0"/>
          </a:p>
        </p:txBody>
      </p:sp>
      <p:sp>
        <p:nvSpPr>
          <p:cNvPr id="31" name="问">
            <a:extLst>
              <a:ext uri="{FF2B5EF4-FFF2-40B4-BE49-F238E27FC236}">
                <a16:creationId xmlns:a16="http://schemas.microsoft.com/office/drawing/2014/main" id="{9181D4DB-F7C9-9AE7-3AFF-7BB7C800D7F4}"/>
              </a:ext>
            </a:extLst>
          </p:cNvPr>
          <p:cNvSpPr txBox="1"/>
          <p:nvPr/>
        </p:nvSpPr>
        <p:spPr>
          <a:xfrm>
            <a:off x="3530529" y="-4891622"/>
            <a:ext cx="245219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dirty="0">
                <a:solidFill>
                  <a:schemeClr val="accent2">
                    <a:alpha val="0"/>
                  </a:schemeClr>
                </a:solidFill>
                <a:latin typeface="+mn-ea"/>
              </a:rPr>
              <a:t>问</a:t>
            </a:r>
            <a:endParaRPr lang="en-US" altLang="zh-CN" sz="11500" dirty="0">
              <a:solidFill>
                <a:schemeClr val="accent2">
                  <a:alpha val="0"/>
                </a:schemeClr>
              </a:solidFill>
              <a:latin typeface="+mn-ea"/>
            </a:endParaRPr>
          </a:p>
        </p:txBody>
      </p:sp>
      <p:sp>
        <p:nvSpPr>
          <p:cNvPr id="32" name="题">
            <a:extLst>
              <a:ext uri="{FF2B5EF4-FFF2-40B4-BE49-F238E27FC236}">
                <a16:creationId xmlns:a16="http://schemas.microsoft.com/office/drawing/2014/main" id="{B816F8EE-88EF-1BD8-0CFC-C7AA8B292EFE}"/>
              </a:ext>
            </a:extLst>
          </p:cNvPr>
          <p:cNvSpPr txBox="1"/>
          <p:nvPr/>
        </p:nvSpPr>
        <p:spPr>
          <a:xfrm>
            <a:off x="6370877" y="-9788149"/>
            <a:ext cx="245219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500" dirty="0">
                <a:solidFill>
                  <a:schemeClr val="accent2">
                    <a:alpha val="0"/>
                  </a:schemeClr>
                </a:solidFill>
                <a:latin typeface="+mn-ea"/>
              </a:rPr>
              <a:t>题</a:t>
            </a:r>
            <a:endParaRPr lang="en-US" altLang="zh-CN" sz="11500" dirty="0">
              <a:solidFill>
                <a:schemeClr val="accent2">
                  <a:alpha val="0"/>
                </a:schemeClr>
              </a:solidFill>
              <a:latin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9F617D-E26F-678C-33A8-84EB2AE59AD7}"/>
              </a:ext>
            </a:extLst>
          </p:cNvPr>
          <p:cNvGrpSpPr/>
          <p:nvPr/>
        </p:nvGrpSpPr>
        <p:grpSpPr>
          <a:xfrm>
            <a:off x="-11056447" y="7071850"/>
            <a:ext cx="30041132" cy="6154268"/>
            <a:chOff x="-11056447" y="4821304"/>
            <a:chExt cx="30041132" cy="6154268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BC1D977D-CD42-C77E-3099-69C16FAB268B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D7BF84-AC95-89E6-15D9-A625CFD2C11A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ED22212-457C-EBD6-6D9C-C9D2936C3765}"/>
              </a:ext>
            </a:extLst>
          </p:cNvPr>
          <p:cNvGrpSpPr/>
          <p:nvPr/>
        </p:nvGrpSpPr>
        <p:grpSpPr>
          <a:xfrm>
            <a:off x="-205885" y="12571501"/>
            <a:ext cx="16192129" cy="6154268"/>
            <a:chOff x="-205885" y="5090715"/>
            <a:chExt cx="16192129" cy="6154268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F340799-1DAD-FEF0-F7F4-DC94298C9878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DE49929-76AF-FDAB-AEAF-CF1F4406AE33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71B9D8-F3C8-A4DC-C190-28CB099DA105}"/>
              </a:ext>
            </a:extLst>
          </p:cNvPr>
          <p:cNvGrpSpPr/>
          <p:nvPr/>
        </p:nvGrpSpPr>
        <p:grpSpPr>
          <a:xfrm>
            <a:off x="-3204328" y="18071152"/>
            <a:ext cx="16192129" cy="6154268"/>
            <a:chOff x="-3204328" y="5366020"/>
            <a:chExt cx="16192129" cy="6154268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68D485F-5E1F-170D-E564-0315721EC4A5}"/>
                </a:ext>
              </a:extLst>
            </p:cNvPr>
            <p:cNvSpPr/>
            <p:nvPr/>
          </p:nvSpPr>
          <p:spPr>
            <a:xfrm>
              <a:off x="-3204328" y="5366020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8A3B578-A9D6-4BCF-8979-C8005DABFFA8}"/>
                </a:ext>
              </a:extLst>
            </p:cNvPr>
            <p:cNvSpPr txBox="1"/>
            <p:nvPr/>
          </p:nvSpPr>
          <p:spPr>
            <a:xfrm>
              <a:off x="3225573" y="5524121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理解错误类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AF7A521-D39F-81DF-BEC5-C23C37D96969}"/>
              </a:ext>
            </a:extLst>
          </p:cNvPr>
          <p:cNvGrpSpPr/>
          <p:nvPr/>
        </p:nvGrpSpPr>
        <p:grpSpPr>
          <a:xfrm>
            <a:off x="-6222407" y="23570803"/>
            <a:ext cx="30800755" cy="6154268"/>
            <a:chOff x="-6222407" y="5641325"/>
            <a:chExt cx="30800755" cy="6154268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9785768-E84F-0284-1DEA-4E29C125CED7}"/>
                </a:ext>
              </a:extLst>
            </p:cNvPr>
            <p:cNvSpPr/>
            <p:nvPr/>
          </p:nvSpPr>
          <p:spPr>
            <a:xfrm>
              <a:off x="-6222407" y="5641325"/>
              <a:ext cx="30800755" cy="6154268"/>
            </a:xfrm>
            <a:custGeom>
              <a:avLst/>
              <a:gdLst>
                <a:gd name="connsiteX0" fmla="*/ 6599464 w 30800755"/>
                <a:gd name="connsiteY0" fmla="*/ 0 h 6154268"/>
                <a:gd name="connsiteX1" fmla="*/ 9024858 w 30800755"/>
                <a:gd name="connsiteY1" fmla="*/ 0 h 6154268"/>
                <a:gd name="connsiteX2" fmla="*/ 9274788 w 30800755"/>
                <a:gd name="connsiteY2" fmla="*/ 283886 h 6154268"/>
                <a:gd name="connsiteX3" fmla="*/ 9274788 w 30800755"/>
                <a:gd name="connsiteY3" fmla="*/ 851641 h 6154268"/>
                <a:gd name="connsiteX4" fmla="*/ 14608628 w 30800755"/>
                <a:gd name="connsiteY4" fmla="*/ 851641 h 6154268"/>
                <a:gd name="connsiteX5" fmla="*/ 16192128 w 30800755"/>
                <a:gd name="connsiteY5" fmla="*/ 851641 h 6154268"/>
                <a:gd name="connsiteX6" fmla="*/ 20958162 w 30800755"/>
                <a:gd name="connsiteY6" fmla="*/ 851641 h 6154268"/>
                <a:gd name="connsiteX7" fmla="*/ 20958162 w 30800755"/>
                <a:gd name="connsiteY7" fmla="*/ 283886 h 6154268"/>
                <a:gd name="connsiteX8" fmla="*/ 21208091 w 30800755"/>
                <a:gd name="connsiteY8" fmla="*/ 0 h 6154268"/>
                <a:gd name="connsiteX9" fmla="*/ 23633485 w 30800755"/>
                <a:gd name="connsiteY9" fmla="*/ 0 h 6154268"/>
                <a:gd name="connsiteX10" fmla="*/ 23883415 w 30800755"/>
                <a:gd name="connsiteY10" fmla="*/ 283886 h 6154268"/>
                <a:gd name="connsiteX11" fmla="*/ 23883415 w 30800755"/>
                <a:gd name="connsiteY11" fmla="*/ 851641 h 6154268"/>
                <a:gd name="connsiteX12" fmla="*/ 30800755 w 30800755"/>
                <a:gd name="connsiteY12" fmla="*/ 851641 h 6154268"/>
                <a:gd name="connsiteX13" fmla="*/ 30800755 w 30800755"/>
                <a:gd name="connsiteY13" fmla="*/ 6154268 h 6154268"/>
                <a:gd name="connsiteX14" fmla="*/ 16192128 w 30800755"/>
                <a:gd name="connsiteY14" fmla="*/ 6154268 h 6154268"/>
                <a:gd name="connsiteX15" fmla="*/ 14608628 w 30800755"/>
                <a:gd name="connsiteY15" fmla="*/ 6154268 h 6154268"/>
                <a:gd name="connsiteX16" fmla="*/ 0 w 30800755"/>
                <a:gd name="connsiteY16" fmla="*/ 6154268 h 6154268"/>
                <a:gd name="connsiteX17" fmla="*/ 0 w 30800755"/>
                <a:gd name="connsiteY17" fmla="*/ 851641 h 6154268"/>
                <a:gd name="connsiteX18" fmla="*/ 6349534 w 30800755"/>
                <a:gd name="connsiteY18" fmla="*/ 851641 h 6154268"/>
                <a:gd name="connsiteX19" fmla="*/ 6349534 w 30800755"/>
                <a:gd name="connsiteY19" fmla="*/ 283886 h 6154268"/>
                <a:gd name="connsiteX20" fmla="*/ 6599464 w 30800755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00755" h="6154268">
                  <a:moveTo>
                    <a:pt x="6599464" y="0"/>
                  </a:moveTo>
                  <a:lnTo>
                    <a:pt x="9024858" y="0"/>
                  </a:lnTo>
                  <a:cubicBezTo>
                    <a:pt x="9162890" y="0"/>
                    <a:pt x="9274788" y="127100"/>
                    <a:pt x="9274788" y="283886"/>
                  </a:cubicBezTo>
                  <a:lnTo>
                    <a:pt x="9274788" y="851641"/>
                  </a:lnTo>
                  <a:lnTo>
                    <a:pt x="14608628" y="851641"/>
                  </a:lnTo>
                  <a:lnTo>
                    <a:pt x="16192128" y="851641"/>
                  </a:lnTo>
                  <a:lnTo>
                    <a:pt x="20958162" y="851641"/>
                  </a:lnTo>
                  <a:lnTo>
                    <a:pt x="20958162" y="283886"/>
                  </a:lnTo>
                  <a:cubicBezTo>
                    <a:pt x="20958162" y="127100"/>
                    <a:pt x="21070059" y="0"/>
                    <a:pt x="21208091" y="0"/>
                  </a:cubicBezTo>
                  <a:lnTo>
                    <a:pt x="23633485" y="0"/>
                  </a:lnTo>
                  <a:cubicBezTo>
                    <a:pt x="23771517" y="0"/>
                    <a:pt x="23883415" y="127100"/>
                    <a:pt x="23883415" y="283886"/>
                  </a:cubicBezTo>
                  <a:lnTo>
                    <a:pt x="23883415" y="851641"/>
                  </a:lnTo>
                  <a:lnTo>
                    <a:pt x="30800755" y="851641"/>
                  </a:lnTo>
                  <a:lnTo>
                    <a:pt x="30800755" y="6154268"/>
                  </a:lnTo>
                  <a:lnTo>
                    <a:pt x="16192128" y="6154268"/>
                  </a:lnTo>
                  <a:lnTo>
                    <a:pt x="14608628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FDCA57A-6FC6-F506-7F1A-046C8EB4E429}"/>
                </a:ext>
              </a:extLst>
            </p:cNvPr>
            <p:cNvSpPr txBox="1"/>
            <p:nvPr/>
          </p:nvSpPr>
          <p:spPr>
            <a:xfrm>
              <a:off x="207494" y="5765615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内容错误类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043401F-FAE5-61B8-27A1-84E7415CE152}"/>
              </a:ext>
            </a:extLst>
          </p:cNvPr>
          <p:cNvSpPr txBox="1"/>
          <p:nvPr/>
        </p:nvSpPr>
        <p:spPr>
          <a:xfrm>
            <a:off x="6766299" y="2001350"/>
            <a:ext cx="3141364" cy="29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/>
              <a:t>设立基线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/>
              <a:t>只改一处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/>
              <a:t>对比输出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/>
              <a:t>记录与迭代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6F36AEB-C3AB-910D-CEF9-FA225CAF87C8}"/>
              </a:ext>
            </a:extLst>
          </p:cNvPr>
          <p:cNvSpPr txBox="1"/>
          <p:nvPr/>
        </p:nvSpPr>
        <p:spPr>
          <a:xfrm>
            <a:off x="2048969" y="3041509"/>
            <a:ext cx="1782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RAG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58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8" grpId="0" uiExpand="1" build="p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C8BEE-BBA3-568E-5D17-635E736BB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问">
            <a:extLst>
              <a:ext uri="{FF2B5EF4-FFF2-40B4-BE49-F238E27FC236}">
                <a16:creationId xmlns:a16="http://schemas.microsoft.com/office/drawing/2014/main" id="{52901758-0234-12AF-58D5-DF0463F82C59}"/>
              </a:ext>
            </a:extLst>
          </p:cNvPr>
          <p:cNvSpPr txBox="1"/>
          <p:nvPr/>
        </p:nvSpPr>
        <p:spPr>
          <a:xfrm>
            <a:off x="481624" y="205040"/>
            <a:ext cx="4518667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问</a:t>
            </a:r>
            <a:endParaRPr lang="en-US" altLang="zh-CN" sz="41300" dirty="0">
              <a:solidFill>
                <a:schemeClr val="accent2">
                  <a:alpha val="80000"/>
                </a:schemeClr>
              </a:solidFill>
              <a:latin typeface="+mn-ea"/>
            </a:endParaRPr>
          </a:p>
        </p:txBody>
      </p:sp>
      <p:sp>
        <p:nvSpPr>
          <p:cNvPr id="32" name="题">
            <a:extLst>
              <a:ext uri="{FF2B5EF4-FFF2-40B4-BE49-F238E27FC236}">
                <a16:creationId xmlns:a16="http://schemas.microsoft.com/office/drawing/2014/main" id="{C98CF203-DF22-BAC7-1199-76FA6D39891A}"/>
              </a:ext>
            </a:extLst>
          </p:cNvPr>
          <p:cNvSpPr txBox="1"/>
          <p:nvPr/>
        </p:nvSpPr>
        <p:spPr>
          <a:xfrm>
            <a:off x="6227517" y="-600633"/>
            <a:ext cx="4505079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题</a:t>
            </a:r>
            <a:endParaRPr lang="en-US" altLang="zh-CN" sz="41300" dirty="0">
              <a:solidFill>
                <a:schemeClr val="accent2">
                  <a:alpha val="80000"/>
                </a:schemeClr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65B6B-AB9E-D3D2-38E0-7C0ED154D4A7}"/>
              </a:ext>
            </a:extLst>
          </p:cNvPr>
          <p:cNvGrpSpPr/>
          <p:nvPr/>
        </p:nvGrpSpPr>
        <p:grpSpPr>
          <a:xfrm>
            <a:off x="-11056447" y="4821304"/>
            <a:ext cx="30041132" cy="6154268"/>
            <a:chOff x="-11056447" y="4821304"/>
            <a:chExt cx="30041132" cy="6154268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20D0843-8747-3882-93E4-2CA0BDD55865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DA33E4-AD18-5003-B0FE-42B654EC77FB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3D1AF94-A5BB-D9CC-87C1-B6F690D61BDC}"/>
              </a:ext>
            </a:extLst>
          </p:cNvPr>
          <p:cNvGrpSpPr/>
          <p:nvPr/>
        </p:nvGrpSpPr>
        <p:grpSpPr>
          <a:xfrm>
            <a:off x="-205885" y="5090715"/>
            <a:ext cx="16192129" cy="6154268"/>
            <a:chOff x="-205885" y="5090715"/>
            <a:chExt cx="16192129" cy="6154268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189CB6D-EEF4-1DCA-DEB1-0D1022D9C9DD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2484BC0-E002-FCC6-FD44-64B33A26ECE8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5E11B7F-6FAA-F493-00DF-C7A8FB6D0430}"/>
              </a:ext>
            </a:extLst>
          </p:cNvPr>
          <p:cNvGrpSpPr/>
          <p:nvPr/>
        </p:nvGrpSpPr>
        <p:grpSpPr>
          <a:xfrm>
            <a:off x="-3204328" y="5366020"/>
            <a:ext cx="16192129" cy="6154268"/>
            <a:chOff x="-3204328" y="5366020"/>
            <a:chExt cx="16192129" cy="6154268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E88BF9B4-FA3D-596B-67F5-131499FD4876}"/>
                </a:ext>
              </a:extLst>
            </p:cNvPr>
            <p:cNvSpPr/>
            <p:nvPr/>
          </p:nvSpPr>
          <p:spPr>
            <a:xfrm>
              <a:off x="-3204328" y="5366020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6CF1156-5844-954D-43C4-C3EA6D0C84ED}"/>
                </a:ext>
              </a:extLst>
            </p:cNvPr>
            <p:cNvSpPr txBox="1"/>
            <p:nvPr/>
          </p:nvSpPr>
          <p:spPr>
            <a:xfrm>
              <a:off x="3225573" y="5524121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理解错误类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F668106-5090-ED3D-F31C-F08D09485052}"/>
              </a:ext>
            </a:extLst>
          </p:cNvPr>
          <p:cNvSpPr txBox="1"/>
          <p:nvPr/>
        </p:nvSpPr>
        <p:spPr>
          <a:xfrm>
            <a:off x="2121107" y="4825715"/>
            <a:ext cx="692117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500" dirty="0">
                <a:solidFill>
                  <a:schemeClr val="bg1">
                    <a:alpha val="0"/>
                  </a:schemeClr>
                </a:solidFill>
              </a:rPr>
              <a:t>Content</a:t>
            </a:r>
            <a:endParaRPr lang="zh-CN" altLang="en-US" sz="11500" dirty="0">
              <a:solidFill>
                <a:schemeClr val="bg1">
                  <a:alpha val="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74D0E3-5E6E-3B90-4C5D-C8624C0FC9C3}"/>
              </a:ext>
            </a:extLst>
          </p:cNvPr>
          <p:cNvGrpSpPr/>
          <p:nvPr/>
        </p:nvGrpSpPr>
        <p:grpSpPr>
          <a:xfrm>
            <a:off x="-6222407" y="5641325"/>
            <a:ext cx="30800755" cy="6154268"/>
            <a:chOff x="-6222407" y="5641325"/>
            <a:chExt cx="30800755" cy="6154268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0E1B376-D191-A09D-0299-40E7CF2530EE}"/>
                </a:ext>
              </a:extLst>
            </p:cNvPr>
            <p:cNvSpPr/>
            <p:nvPr/>
          </p:nvSpPr>
          <p:spPr>
            <a:xfrm>
              <a:off x="-6222407" y="5641325"/>
              <a:ext cx="30800755" cy="6154268"/>
            </a:xfrm>
            <a:custGeom>
              <a:avLst/>
              <a:gdLst>
                <a:gd name="connsiteX0" fmla="*/ 6599464 w 30800755"/>
                <a:gd name="connsiteY0" fmla="*/ 0 h 6154268"/>
                <a:gd name="connsiteX1" fmla="*/ 9024858 w 30800755"/>
                <a:gd name="connsiteY1" fmla="*/ 0 h 6154268"/>
                <a:gd name="connsiteX2" fmla="*/ 9274788 w 30800755"/>
                <a:gd name="connsiteY2" fmla="*/ 283886 h 6154268"/>
                <a:gd name="connsiteX3" fmla="*/ 9274788 w 30800755"/>
                <a:gd name="connsiteY3" fmla="*/ 851641 h 6154268"/>
                <a:gd name="connsiteX4" fmla="*/ 14608628 w 30800755"/>
                <a:gd name="connsiteY4" fmla="*/ 851641 h 6154268"/>
                <a:gd name="connsiteX5" fmla="*/ 16192128 w 30800755"/>
                <a:gd name="connsiteY5" fmla="*/ 851641 h 6154268"/>
                <a:gd name="connsiteX6" fmla="*/ 20958162 w 30800755"/>
                <a:gd name="connsiteY6" fmla="*/ 851641 h 6154268"/>
                <a:gd name="connsiteX7" fmla="*/ 20958162 w 30800755"/>
                <a:gd name="connsiteY7" fmla="*/ 283886 h 6154268"/>
                <a:gd name="connsiteX8" fmla="*/ 21208091 w 30800755"/>
                <a:gd name="connsiteY8" fmla="*/ 0 h 6154268"/>
                <a:gd name="connsiteX9" fmla="*/ 23633485 w 30800755"/>
                <a:gd name="connsiteY9" fmla="*/ 0 h 6154268"/>
                <a:gd name="connsiteX10" fmla="*/ 23883415 w 30800755"/>
                <a:gd name="connsiteY10" fmla="*/ 283886 h 6154268"/>
                <a:gd name="connsiteX11" fmla="*/ 23883415 w 30800755"/>
                <a:gd name="connsiteY11" fmla="*/ 851641 h 6154268"/>
                <a:gd name="connsiteX12" fmla="*/ 30800755 w 30800755"/>
                <a:gd name="connsiteY12" fmla="*/ 851641 h 6154268"/>
                <a:gd name="connsiteX13" fmla="*/ 30800755 w 30800755"/>
                <a:gd name="connsiteY13" fmla="*/ 6154268 h 6154268"/>
                <a:gd name="connsiteX14" fmla="*/ 16192128 w 30800755"/>
                <a:gd name="connsiteY14" fmla="*/ 6154268 h 6154268"/>
                <a:gd name="connsiteX15" fmla="*/ 14608628 w 30800755"/>
                <a:gd name="connsiteY15" fmla="*/ 6154268 h 6154268"/>
                <a:gd name="connsiteX16" fmla="*/ 0 w 30800755"/>
                <a:gd name="connsiteY16" fmla="*/ 6154268 h 6154268"/>
                <a:gd name="connsiteX17" fmla="*/ 0 w 30800755"/>
                <a:gd name="connsiteY17" fmla="*/ 851641 h 6154268"/>
                <a:gd name="connsiteX18" fmla="*/ 6349534 w 30800755"/>
                <a:gd name="connsiteY18" fmla="*/ 851641 h 6154268"/>
                <a:gd name="connsiteX19" fmla="*/ 6349534 w 30800755"/>
                <a:gd name="connsiteY19" fmla="*/ 283886 h 6154268"/>
                <a:gd name="connsiteX20" fmla="*/ 6599464 w 30800755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00755" h="6154268">
                  <a:moveTo>
                    <a:pt x="6599464" y="0"/>
                  </a:moveTo>
                  <a:lnTo>
                    <a:pt x="9024858" y="0"/>
                  </a:lnTo>
                  <a:cubicBezTo>
                    <a:pt x="9162890" y="0"/>
                    <a:pt x="9274788" y="127100"/>
                    <a:pt x="9274788" y="283886"/>
                  </a:cubicBezTo>
                  <a:lnTo>
                    <a:pt x="9274788" y="851641"/>
                  </a:lnTo>
                  <a:lnTo>
                    <a:pt x="14608628" y="851641"/>
                  </a:lnTo>
                  <a:lnTo>
                    <a:pt x="16192128" y="851641"/>
                  </a:lnTo>
                  <a:lnTo>
                    <a:pt x="20958162" y="851641"/>
                  </a:lnTo>
                  <a:lnTo>
                    <a:pt x="20958162" y="283886"/>
                  </a:lnTo>
                  <a:cubicBezTo>
                    <a:pt x="20958162" y="127100"/>
                    <a:pt x="21070059" y="0"/>
                    <a:pt x="21208091" y="0"/>
                  </a:cubicBezTo>
                  <a:lnTo>
                    <a:pt x="23633485" y="0"/>
                  </a:lnTo>
                  <a:cubicBezTo>
                    <a:pt x="23771517" y="0"/>
                    <a:pt x="23883415" y="127100"/>
                    <a:pt x="23883415" y="283886"/>
                  </a:cubicBezTo>
                  <a:lnTo>
                    <a:pt x="23883415" y="851641"/>
                  </a:lnTo>
                  <a:lnTo>
                    <a:pt x="30800755" y="851641"/>
                  </a:lnTo>
                  <a:lnTo>
                    <a:pt x="30800755" y="6154268"/>
                  </a:lnTo>
                  <a:lnTo>
                    <a:pt x="16192128" y="6154268"/>
                  </a:lnTo>
                  <a:lnTo>
                    <a:pt x="14608628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00C1AAA-86A7-4C59-C97A-048E4B8D14BA}"/>
                </a:ext>
              </a:extLst>
            </p:cNvPr>
            <p:cNvSpPr txBox="1"/>
            <p:nvPr/>
          </p:nvSpPr>
          <p:spPr>
            <a:xfrm>
              <a:off x="207494" y="5765615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内容错误类</a:t>
              </a:r>
            </a:p>
          </p:txBody>
        </p:sp>
      </p:grpSp>
      <p:sp>
        <p:nvSpPr>
          <p:cNvPr id="12" name="!!L">
            <a:extLst>
              <a:ext uri="{FF2B5EF4-FFF2-40B4-BE49-F238E27FC236}">
                <a16:creationId xmlns:a16="http://schemas.microsoft.com/office/drawing/2014/main" id="{4F54093F-D502-255A-FC68-72A27AE939B1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66FE5B6-492C-8DED-E9A0-2E3CE72EDA46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!!1">
            <a:extLst>
              <a:ext uri="{FF2B5EF4-FFF2-40B4-BE49-F238E27FC236}">
                <a16:creationId xmlns:a16="http://schemas.microsoft.com/office/drawing/2014/main" id="{C88393B9-CA2D-F392-AF9D-52233615FD8E}"/>
              </a:ext>
            </a:extLst>
          </p:cNvPr>
          <p:cNvSpPr/>
          <p:nvPr/>
        </p:nvSpPr>
        <p:spPr>
          <a:xfrm>
            <a:off x="359229" y="6883988"/>
            <a:ext cx="11473542" cy="4505856"/>
          </a:xfrm>
          <a:prstGeom prst="roundRect">
            <a:avLst>
              <a:gd name="adj" fmla="val 58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!!R">
            <a:extLst>
              <a:ext uri="{FF2B5EF4-FFF2-40B4-BE49-F238E27FC236}">
                <a16:creationId xmlns:a16="http://schemas.microsoft.com/office/drawing/2014/main" id="{03A7B14C-3109-8C0F-38BB-555F7AC82106}"/>
              </a:ext>
            </a:extLst>
          </p:cNvPr>
          <p:cNvSpPr/>
          <p:nvPr/>
        </p:nvSpPr>
        <p:spPr>
          <a:xfrm>
            <a:off x="10234721" y="63589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18D028E-40A5-3384-9BBF-FF5071FF0101}"/>
              </a:ext>
            </a:extLst>
          </p:cNvPr>
          <p:cNvSpPr txBox="1"/>
          <p:nvPr/>
        </p:nvSpPr>
        <p:spPr>
          <a:xfrm>
            <a:off x="7253011" y="5442560"/>
            <a:ext cx="5108405" cy="22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Errors</a:t>
            </a:r>
            <a:endParaRPr lang="zh-CN" altLang="en-US" dirty="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5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66696-EECF-F55A-031F-A6DD36F6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C15E54AC-F2FC-1665-2A54-1D6438C5A1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79528" y="2242185"/>
            <a:ext cx="1605280" cy="4908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75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r>
              <a:rPr lang="en-US" altLang="zh-CN" sz="1600" b="1" spc="200" dirty="0">
                <a:solidFill>
                  <a:schemeClr val="lt1"/>
                </a:solidFill>
                <a:latin typeface="Arial" panose="020B0604020202090204" pitchFamily="34" charset="0"/>
                <a:ea typeface="微软雅黑" charset="-122"/>
              </a:rPr>
              <a:t>PART - 2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676A691-D735-8EC5-0D76-C50D0E1CF84D}"/>
              </a:ext>
            </a:extLst>
          </p:cNvPr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6379528" y="3007996"/>
            <a:ext cx="5598795" cy="970915"/>
          </a:xfrm>
        </p:spPr>
        <p:txBody>
          <a:bodyPr wrap="square"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提示词工程的作用</a:t>
            </a:r>
          </a:p>
        </p:txBody>
      </p:sp>
      <p:pic>
        <p:nvPicPr>
          <p:cNvPr id="7" name="图片 6" descr="单独图标">
            <a:extLst>
              <a:ext uri="{FF2B5EF4-FFF2-40B4-BE49-F238E27FC236}">
                <a16:creationId xmlns:a16="http://schemas.microsoft.com/office/drawing/2014/main" id="{A967322C-9534-88FD-8836-7A5EDA50A4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>
            <a:off x="-2170430" y="461645"/>
            <a:ext cx="8495665" cy="6004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69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1259-F2A4-480C-C68A-F3D70E0EC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61EA060-B884-F8AD-C0B8-1872EE5EFC4B}"/>
              </a:ext>
            </a:extLst>
          </p:cNvPr>
          <p:cNvSpPr/>
          <p:nvPr/>
        </p:nvSpPr>
        <p:spPr>
          <a:xfrm>
            <a:off x="-1773610" y="-3383359"/>
            <a:ext cx="17112343" cy="11517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问">
            <a:extLst>
              <a:ext uri="{FF2B5EF4-FFF2-40B4-BE49-F238E27FC236}">
                <a16:creationId xmlns:a16="http://schemas.microsoft.com/office/drawing/2014/main" id="{16E841EB-FC95-103E-6E69-684F4156D7BA}"/>
              </a:ext>
            </a:extLst>
          </p:cNvPr>
          <p:cNvSpPr txBox="1"/>
          <p:nvPr/>
        </p:nvSpPr>
        <p:spPr>
          <a:xfrm>
            <a:off x="481624" y="205040"/>
            <a:ext cx="4518667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问</a:t>
            </a:r>
            <a:endParaRPr lang="en-US" altLang="zh-CN" sz="41300" dirty="0">
              <a:solidFill>
                <a:schemeClr val="accent2">
                  <a:alpha val="80000"/>
                </a:schemeClr>
              </a:solidFill>
              <a:latin typeface="+mn-ea"/>
            </a:endParaRPr>
          </a:p>
        </p:txBody>
      </p:sp>
      <p:sp>
        <p:nvSpPr>
          <p:cNvPr id="32" name="题">
            <a:extLst>
              <a:ext uri="{FF2B5EF4-FFF2-40B4-BE49-F238E27FC236}">
                <a16:creationId xmlns:a16="http://schemas.microsoft.com/office/drawing/2014/main" id="{97F293B7-0553-A7B1-D61B-EE09A114C3D1}"/>
              </a:ext>
            </a:extLst>
          </p:cNvPr>
          <p:cNvSpPr txBox="1"/>
          <p:nvPr/>
        </p:nvSpPr>
        <p:spPr>
          <a:xfrm>
            <a:off x="6227517" y="-600633"/>
            <a:ext cx="4505079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1300" dirty="0">
                <a:solidFill>
                  <a:schemeClr val="accent2">
                    <a:alpha val="80000"/>
                  </a:schemeClr>
                </a:solidFill>
                <a:latin typeface="+mn-ea"/>
              </a:rPr>
              <a:t>题</a:t>
            </a:r>
            <a:endParaRPr lang="en-US" altLang="zh-CN" sz="41300" dirty="0">
              <a:solidFill>
                <a:schemeClr val="accent2">
                  <a:alpha val="80000"/>
                </a:schemeClr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EF60B-A884-182E-7627-79D1E1870C40}"/>
              </a:ext>
            </a:extLst>
          </p:cNvPr>
          <p:cNvGrpSpPr/>
          <p:nvPr/>
        </p:nvGrpSpPr>
        <p:grpSpPr>
          <a:xfrm>
            <a:off x="-11056447" y="-4101745"/>
            <a:ext cx="30041132" cy="6154268"/>
            <a:chOff x="-11056447" y="4821304"/>
            <a:chExt cx="30041132" cy="6154268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055E61D-B48E-5455-7925-AB9956D9CA80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7D8520-9629-7385-6048-B1F4D3317921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559D48-56DA-227E-D18B-B7AC5F3CC54E}"/>
              </a:ext>
            </a:extLst>
          </p:cNvPr>
          <p:cNvGrpSpPr/>
          <p:nvPr/>
        </p:nvGrpSpPr>
        <p:grpSpPr>
          <a:xfrm>
            <a:off x="-205885" y="-2558237"/>
            <a:ext cx="16192129" cy="6154268"/>
            <a:chOff x="-205885" y="5090715"/>
            <a:chExt cx="16192129" cy="6154268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51E434B-CF12-7D9A-3951-393EE8A948D2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38286F-85CA-1652-1FD3-43788CE23BBD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B2BB17D-DDEA-2BBD-ED22-2F850FEBFF00}"/>
              </a:ext>
            </a:extLst>
          </p:cNvPr>
          <p:cNvGrpSpPr/>
          <p:nvPr/>
        </p:nvGrpSpPr>
        <p:grpSpPr>
          <a:xfrm>
            <a:off x="-3204328" y="-930438"/>
            <a:ext cx="16192129" cy="6154268"/>
            <a:chOff x="-3204328" y="5366020"/>
            <a:chExt cx="16192129" cy="6154268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D665D27-30C7-0293-E83E-465BC559A183}"/>
                </a:ext>
              </a:extLst>
            </p:cNvPr>
            <p:cNvSpPr/>
            <p:nvPr/>
          </p:nvSpPr>
          <p:spPr>
            <a:xfrm>
              <a:off x="-3204328" y="5366020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0B9A3D-3A7D-219F-41BA-FEFE969392CF}"/>
                </a:ext>
              </a:extLst>
            </p:cNvPr>
            <p:cNvSpPr txBox="1"/>
            <p:nvPr/>
          </p:nvSpPr>
          <p:spPr>
            <a:xfrm>
              <a:off x="3225573" y="5524121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理解错误类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BF67594-C24F-0768-0270-8848B3174049}"/>
              </a:ext>
            </a:extLst>
          </p:cNvPr>
          <p:cNvSpPr txBox="1"/>
          <p:nvPr/>
        </p:nvSpPr>
        <p:spPr>
          <a:xfrm>
            <a:off x="2121107" y="-263161"/>
            <a:ext cx="692117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500" dirty="0">
                <a:solidFill>
                  <a:schemeClr val="bg1">
                    <a:alpha val="60000"/>
                  </a:schemeClr>
                </a:solidFill>
              </a:rPr>
              <a:t>Content</a:t>
            </a:r>
            <a:endParaRPr lang="zh-CN" altLang="en-US" sz="11500" dirty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29EA982-0FEE-24F9-8E64-D84BBC02B1A8}"/>
              </a:ext>
            </a:extLst>
          </p:cNvPr>
          <p:cNvGrpSpPr/>
          <p:nvPr/>
        </p:nvGrpSpPr>
        <p:grpSpPr>
          <a:xfrm>
            <a:off x="-5995936" y="703732"/>
            <a:ext cx="30800755" cy="6154268"/>
            <a:chOff x="-6222407" y="5641325"/>
            <a:chExt cx="30800755" cy="6154268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024D1A10-2D79-5A2D-6B02-671D8C7BAC13}"/>
                </a:ext>
              </a:extLst>
            </p:cNvPr>
            <p:cNvSpPr/>
            <p:nvPr/>
          </p:nvSpPr>
          <p:spPr>
            <a:xfrm>
              <a:off x="-6222407" y="5641325"/>
              <a:ext cx="30800755" cy="6154268"/>
            </a:xfrm>
            <a:custGeom>
              <a:avLst/>
              <a:gdLst>
                <a:gd name="connsiteX0" fmla="*/ 6599464 w 30800755"/>
                <a:gd name="connsiteY0" fmla="*/ 0 h 6154268"/>
                <a:gd name="connsiteX1" fmla="*/ 9024858 w 30800755"/>
                <a:gd name="connsiteY1" fmla="*/ 0 h 6154268"/>
                <a:gd name="connsiteX2" fmla="*/ 9274788 w 30800755"/>
                <a:gd name="connsiteY2" fmla="*/ 283886 h 6154268"/>
                <a:gd name="connsiteX3" fmla="*/ 9274788 w 30800755"/>
                <a:gd name="connsiteY3" fmla="*/ 851641 h 6154268"/>
                <a:gd name="connsiteX4" fmla="*/ 14608628 w 30800755"/>
                <a:gd name="connsiteY4" fmla="*/ 851641 h 6154268"/>
                <a:gd name="connsiteX5" fmla="*/ 16192128 w 30800755"/>
                <a:gd name="connsiteY5" fmla="*/ 851641 h 6154268"/>
                <a:gd name="connsiteX6" fmla="*/ 20958162 w 30800755"/>
                <a:gd name="connsiteY6" fmla="*/ 851641 h 6154268"/>
                <a:gd name="connsiteX7" fmla="*/ 20958162 w 30800755"/>
                <a:gd name="connsiteY7" fmla="*/ 283886 h 6154268"/>
                <a:gd name="connsiteX8" fmla="*/ 21208091 w 30800755"/>
                <a:gd name="connsiteY8" fmla="*/ 0 h 6154268"/>
                <a:gd name="connsiteX9" fmla="*/ 23633485 w 30800755"/>
                <a:gd name="connsiteY9" fmla="*/ 0 h 6154268"/>
                <a:gd name="connsiteX10" fmla="*/ 23883415 w 30800755"/>
                <a:gd name="connsiteY10" fmla="*/ 283886 h 6154268"/>
                <a:gd name="connsiteX11" fmla="*/ 23883415 w 30800755"/>
                <a:gd name="connsiteY11" fmla="*/ 851641 h 6154268"/>
                <a:gd name="connsiteX12" fmla="*/ 30800755 w 30800755"/>
                <a:gd name="connsiteY12" fmla="*/ 851641 h 6154268"/>
                <a:gd name="connsiteX13" fmla="*/ 30800755 w 30800755"/>
                <a:gd name="connsiteY13" fmla="*/ 6154268 h 6154268"/>
                <a:gd name="connsiteX14" fmla="*/ 16192128 w 30800755"/>
                <a:gd name="connsiteY14" fmla="*/ 6154268 h 6154268"/>
                <a:gd name="connsiteX15" fmla="*/ 14608628 w 30800755"/>
                <a:gd name="connsiteY15" fmla="*/ 6154268 h 6154268"/>
                <a:gd name="connsiteX16" fmla="*/ 0 w 30800755"/>
                <a:gd name="connsiteY16" fmla="*/ 6154268 h 6154268"/>
                <a:gd name="connsiteX17" fmla="*/ 0 w 30800755"/>
                <a:gd name="connsiteY17" fmla="*/ 851641 h 6154268"/>
                <a:gd name="connsiteX18" fmla="*/ 6349534 w 30800755"/>
                <a:gd name="connsiteY18" fmla="*/ 851641 h 6154268"/>
                <a:gd name="connsiteX19" fmla="*/ 6349534 w 30800755"/>
                <a:gd name="connsiteY19" fmla="*/ 283886 h 6154268"/>
                <a:gd name="connsiteX20" fmla="*/ 6599464 w 30800755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00755" h="6154268">
                  <a:moveTo>
                    <a:pt x="6599464" y="0"/>
                  </a:moveTo>
                  <a:lnTo>
                    <a:pt x="9024858" y="0"/>
                  </a:lnTo>
                  <a:cubicBezTo>
                    <a:pt x="9162890" y="0"/>
                    <a:pt x="9274788" y="127100"/>
                    <a:pt x="9274788" y="283886"/>
                  </a:cubicBezTo>
                  <a:lnTo>
                    <a:pt x="9274788" y="851641"/>
                  </a:lnTo>
                  <a:lnTo>
                    <a:pt x="14608628" y="851641"/>
                  </a:lnTo>
                  <a:lnTo>
                    <a:pt x="16192128" y="851641"/>
                  </a:lnTo>
                  <a:lnTo>
                    <a:pt x="20958162" y="851641"/>
                  </a:lnTo>
                  <a:lnTo>
                    <a:pt x="20958162" y="283886"/>
                  </a:lnTo>
                  <a:cubicBezTo>
                    <a:pt x="20958162" y="127100"/>
                    <a:pt x="21070059" y="0"/>
                    <a:pt x="21208091" y="0"/>
                  </a:cubicBezTo>
                  <a:lnTo>
                    <a:pt x="23633485" y="0"/>
                  </a:lnTo>
                  <a:cubicBezTo>
                    <a:pt x="23771517" y="0"/>
                    <a:pt x="23883415" y="127100"/>
                    <a:pt x="23883415" y="283886"/>
                  </a:cubicBezTo>
                  <a:lnTo>
                    <a:pt x="23883415" y="851641"/>
                  </a:lnTo>
                  <a:lnTo>
                    <a:pt x="30800755" y="851641"/>
                  </a:lnTo>
                  <a:lnTo>
                    <a:pt x="30800755" y="6154268"/>
                  </a:lnTo>
                  <a:lnTo>
                    <a:pt x="16192128" y="6154268"/>
                  </a:lnTo>
                  <a:lnTo>
                    <a:pt x="14608628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555340-B05C-3B27-2932-D83E0AE3D1FF}"/>
                </a:ext>
              </a:extLst>
            </p:cNvPr>
            <p:cNvSpPr txBox="1"/>
            <p:nvPr/>
          </p:nvSpPr>
          <p:spPr>
            <a:xfrm>
              <a:off x="207494" y="5765615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内容错误类</a:t>
              </a:r>
            </a:p>
          </p:txBody>
        </p:sp>
      </p:grpSp>
      <p:sp>
        <p:nvSpPr>
          <p:cNvPr id="12" name="!!L">
            <a:extLst>
              <a:ext uri="{FF2B5EF4-FFF2-40B4-BE49-F238E27FC236}">
                <a16:creationId xmlns:a16="http://schemas.microsoft.com/office/drawing/2014/main" id="{F71AFDD2-D381-4BA8-7E63-881BA59193E0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DC1CB23-CC55-3D13-653B-B91C74A42F83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85F9011A-2CDF-3FFC-C392-DB26321C3FBA}"/>
              </a:ext>
            </a:extLst>
          </p:cNvPr>
          <p:cNvSpPr/>
          <p:nvPr/>
        </p:nvSpPr>
        <p:spPr>
          <a:xfrm>
            <a:off x="402771" y="2157923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28D7BC-4E88-3CB3-D26D-CBA40A455202}"/>
              </a:ext>
            </a:extLst>
          </p:cNvPr>
          <p:cNvSpPr txBox="1"/>
          <p:nvPr/>
        </p:nvSpPr>
        <p:spPr>
          <a:xfrm>
            <a:off x="990133" y="2537547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幻觉（编造不存在的事实）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错误事实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数学</a:t>
            </a:r>
            <a:r>
              <a:rPr lang="en-US" altLang="zh-CN" sz="2800" dirty="0"/>
              <a:t>/</a:t>
            </a:r>
            <a:r>
              <a:rPr lang="zh-CN" altLang="en-US" sz="2800" dirty="0"/>
              <a:t>逻辑推理错误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推理链断裂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1DD9F8-E9CC-2870-1B63-24ABC3BE84C0}"/>
              </a:ext>
            </a:extLst>
          </p:cNvPr>
          <p:cNvSpPr txBox="1"/>
          <p:nvPr/>
        </p:nvSpPr>
        <p:spPr>
          <a:xfrm>
            <a:off x="6782562" y="2537547"/>
            <a:ext cx="4799365" cy="2693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让模型自检与纠错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替代方案进行交叉验证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要求模型逐步解释其推理</a:t>
            </a:r>
          </a:p>
        </p:txBody>
      </p:sp>
      <p:sp>
        <p:nvSpPr>
          <p:cNvPr id="36" name="!!R">
            <a:extLst>
              <a:ext uri="{FF2B5EF4-FFF2-40B4-BE49-F238E27FC236}">
                <a16:creationId xmlns:a16="http://schemas.microsoft.com/office/drawing/2014/main" id="{E4968874-445F-FE3D-02EC-26717B2B3FC5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2AAD43-E2E0-AD63-3699-1B9E5F6546CD}"/>
              </a:ext>
            </a:extLst>
          </p:cNvPr>
          <p:cNvSpPr txBox="1"/>
          <p:nvPr/>
        </p:nvSpPr>
        <p:spPr>
          <a:xfrm>
            <a:off x="7253011" y="128866"/>
            <a:ext cx="5108405" cy="22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Errors</a:t>
            </a:r>
            <a:endParaRPr lang="zh-CN" alt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8" name="!!2">
            <a:extLst>
              <a:ext uri="{FF2B5EF4-FFF2-40B4-BE49-F238E27FC236}">
                <a16:creationId xmlns:a16="http://schemas.microsoft.com/office/drawing/2014/main" id="{67CF9616-2819-1367-3390-1F11AB6ACF6E}"/>
              </a:ext>
            </a:extLst>
          </p:cNvPr>
          <p:cNvSpPr/>
          <p:nvPr/>
        </p:nvSpPr>
        <p:spPr>
          <a:xfrm>
            <a:off x="402771" y="606907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21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ACBE-331E-7310-C1CB-136B020F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6C6D8FA9-3383-B450-8A2A-AEC73B51EDAB}"/>
              </a:ext>
            </a:extLst>
          </p:cNvPr>
          <p:cNvSpPr/>
          <p:nvPr/>
        </p:nvSpPr>
        <p:spPr>
          <a:xfrm>
            <a:off x="-1773610" y="-3383359"/>
            <a:ext cx="17112343" cy="11517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6875327-8985-0231-5472-9D1986FACDE4}"/>
              </a:ext>
            </a:extLst>
          </p:cNvPr>
          <p:cNvGrpSpPr/>
          <p:nvPr/>
        </p:nvGrpSpPr>
        <p:grpSpPr>
          <a:xfrm>
            <a:off x="-11056447" y="-4101745"/>
            <a:ext cx="30041132" cy="6154268"/>
            <a:chOff x="-11056447" y="4821304"/>
            <a:chExt cx="30041132" cy="6154268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B9A6CEB6-8652-AFCF-F3AA-FEF38E3DFA91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80E3EA-4DDE-086F-DDB2-7DF27C2D0729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74B66F-CC5B-F316-2DCE-B805EA8DE1CD}"/>
              </a:ext>
            </a:extLst>
          </p:cNvPr>
          <p:cNvGrpSpPr/>
          <p:nvPr/>
        </p:nvGrpSpPr>
        <p:grpSpPr>
          <a:xfrm>
            <a:off x="-205885" y="-978241"/>
            <a:ext cx="16192129" cy="6154268"/>
            <a:chOff x="-205885" y="5090715"/>
            <a:chExt cx="16192129" cy="6154268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BBA9EA5-F53A-99D3-8631-0D115271A6FE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0B6A06-87A6-04C0-5B2C-D0174748C642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84F1FED-9B61-7ACF-C101-F281042EC909}"/>
              </a:ext>
            </a:extLst>
          </p:cNvPr>
          <p:cNvSpPr txBox="1"/>
          <p:nvPr/>
        </p:nvSpPr>
        <p:spPr>
          <a:xfrm>
            <a:off x="9957" y="-246536"/>
            <a:ext cx="108666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alpha val="60000"/>
                  </a:schemeClr>
                </a:solidFill>
              </a:rPr>
              <a:t>Comprehension</a:t>
            </a:r>
            <a:endParaRPr lang="zh-CN" altLang="en-US" sz="9600" dirty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C53CBE-9332-4953-1CD3-82FEAA8255B4}"/>
              </a:ext>
            </a:extLst>
          </p:cNvPr>
          <p:cNvGrpSpPr/>
          <p:nvPr/>
        </p:nvGrpSpPr>
        <p:grpSpPr>
          <a:xfrm>
            <a:off x="-3204328" y="703732"/>
            <a:ext cx="16192129" cy="6154268"/>
            <a:chOff x="-3204328" y="5366020"/>
            <a:chExt cx="16192129" cy="6154268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9C6B47D-0774-BDF8-241E-9529EFA57896}"/>
                </a:ext>
              </a:extLst>
            </p:cNvPr>
            <p:cNvSpPr/>
            <p:nvPr/>
          </p:nvSpPr>
          <p:spPr>
            <a:xfrm>
              <a:off x="-3204328" y="5366020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9DC8289-1956-C891-3445-9ABA2C6A15E4}"/>
                </a:ext>
              </a:extLst>
            </p:cNvPr>
            <p:cNvSpPr txBox="1"/>
            <p:nvPr/>
          </p:nvSpPr>
          <p:spPr>
            <a:xfrm>
              <a:off x="3225573" y="5524121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理解错误类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7BA0FAF-692C-5893-C9EB-412E638A6A70}"/>
              </a:ext>
            </a:extLst>
          </p:cNvPr>
          <p:cNvGrpSpPr/>
          <p:nvPr/>
        </p:nvGrpSpPr>
        <p:grpSpPr>
          <a:xfrm>
            <a:off x="-5995936" y="7136519"/>
            <a:ext cx="30800755" cy="6154268"/>
            <a:chOff x="-6222407" y="5641325"/>
            <a:chExt cx="30800755" cy="6154268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23184E0-6FD9-556E-CD23-FC0463831697}"/>
                </a:ext>
              </a:extLst>
            </p:cNvPr>
            <p:cNvSpPr/>
            <p:nvPr/>
          </p:nvSpPr>
          <p:spPr>
            <a:xfrm>
              <a:off x="-6222407" y="5641325"/>
              <a:ext cx="30800755" cy="6154268"/>
            </a:xfrm>
            <a:custGeom>
              <a:avLst/>
              <a:gdLst>
                <a:gd name="connsiteX0" fmla="*/ 6599464 w 30800755"/>
                <a:gd name="connsiteY0" fmla="*/ 0 h 6154268"/>
                <a:gd name="connsiteX1" fmla="*/ 9024858 w 30800755"/>
                <a:gd name="connsiteY1" fmla="*/ 0 h 6154268"/>
                <a:gd name="connsiteX2" fmla="*/ 9274788 w 30800755"/>
                <a:gd name="connsiteY2" fmla="*/ 283886 h 6154268"/>
                <a:gd name="connsiteX3" fmla="*/ 9274788 w 30800755"/>
                <a:gd name="connsiteY3" fmla="*/ 851641 h 6154268"/>
                <a:gd name="connsiteX4" fmla="*/ 14608628 w 30800755"/>
                <a:gd name="connsiteY4" fmla="*/ 851641 h 6154268"/>
                <a:gd name="connsiteX5" fmla="*/ 16192128 w 30800755"/>
                <a:gd name="connsiteY5" fmla="*/ 851641 h 6154268"/>
                <a:gd name="connsiteX6" fmla="*/ 20958162 w 30800755"/>
                <a:gd name="connsiteY6" fmla="*/ 851641 h 6154268"/>
                <a:gd name="connsiteX7" fmla="*/ 20958162 w 30800755"/>
                <a:gd name="connsiteY7" fmla="*/ 283886 h 6154268"/>
                <a:gd name="connsiteX8" fmla="*/ 21208091 w 30800755"/>
                <a:gd name="connsiteY8" fmla="*/ 0 h 6154268"/>
                <a:gd name="connsiteX9" fmla="*/ 23633485 w 30800755"/>
                <a:gd name="connsiteY9" fmla="*/ 0 h 6154268"/>
                <a:gd name="connsiteX10" fmla="*/ 23883415 w 30800755"/>
                <a:gd name="connsiteY10" fmla="*/ 283886 h 6154268"/>
                <a:gd name="connsiteX11" fmla="*/ 23883415 w 30800755"/>
                <a:gd name="connsiteY11" fmla="*/ 851641 h 6154268"/>
                <a:gd name="connsiteX12" fmla="*/ 30800755 w 30800755"/>
                <a:gd name="connsiteY12" fmla="*/ 851641 h 6154268"/>
                <a:gd name="connsiteX13" fmla="*/ 30800755 w 30800755"/>
                <a:gd name="connsiteY13" fmla="*/ 6154268 h 6154268"/>
                <a:gd name="connsiteX14" fmla="*/ 16192128 w 30800755"/>
                <a:gd name="connsiteY14" fmla="*/ 6154268 h 6154268"/>
                <a:gd name="connsiteX15" fmla="*/ 14608628 w 30800755"/>
                <a:gd name="connsiteY15" fmla="*/ 6154268 h 6154268"/>
                <a:gd name="connsiteX16" fmla="*/ 0 w 30800755"/>
                <a:gd name="connsiteY16" fmla="*/ 6154268 h 6154268"/>
                <a:gd name="connsiteX17" fmla="*/ 0 w 30800755"/>
                <a:gd name="connsiteY17" fmla="*/ 851641 h 6154268"/>
                <a:gd name="connsiteX18" fmla="*/ 6349534 w 30800755"/>
                <a:gd name="connsiteY18" fmla="*/ 851641 h 6154268"/>
                <a:gd name="connsiteX19" fmla="*/ 6349534 w 30800755"/>
                <a:gd name="connsiteY19" fmla="*/ 283886 h 6154268"/>
                <a:gd name="connsiteX20" fmla="*/ 6599464 w 30800755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00755" h="6154268">
                  <a:moveTo>
                    <a:pt x="6599464" y="0"/>
                  </a:moveTo>
                  <a:lnTo>
                    <a:pt x="9024858" y="0"/>
                  </a:lnTo>
                  <a:cubicBezTo>
                    <a:pt x="9162890" y="0"/>
                    <a:pt x="9274788" y="127100"/>
                    <a:pt x="9274788" y="283886"/>
                  </a:cubicBezTo>
                  <a:lnTo>
                    <a:pt x="9274788" y="851641"/>
                  </a:lnTo>
                  <a:lnTo>
                    <a:pt x="14608628" y="851641"/>
                  </a:lnTo>
                  <a:lnTo>
                    <a:pt x="16192128" y="851641"/>
                  </a:lnTo>
                  <a:lnTo>
                    <a:pt x="20958162" y="851641"/>
                  </a:lnTo>
                  <a:lnTo>
                    <a:pt x="20958162" y="283886"/>
                  </a:lnTo>
                  <a:cubicBezTo>
                    <a:pt x="20958162" y="127100"/>
                    <a:pt x="21070059" y="0"/>
                    <a:pt x="21208091" y="0"/>
                  </a:cubicBezTo>
                  <a:lnTo>
                    <a:pt x="23633485" y="0"/>
                  </a:lnTo>
                  <a:cubicBezTo>
                    <a:pt x="23771517" y="0"/>
                    <a:pt x="23883415" y="127100"/>
                    <a:pt x="23883415" y="283886"/>
                  </a:cubicBezTo>
                  <a:lnTo>
                    <a:pt x="23883415" y="851641"/>
                  </a:lnTo>
                  <a:lnTo>
                    <a:pt x="30800755" y="851641"/>
                  </a:lnTo>
                  <a:lnTo>
                    <a:pt x="30800755" y="6154268"/>
                  </a:lnTo>
                  <a:lnTo>
                    <a:pt x="16192128" y="6154268"/>
                  </a:lnTo>
                  <a:lnTo>
                    <a:pt x="14608628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BD009A-0489-6786-3AC8-7DD907AA499F}"/>
                </a:ext>
              </a:extLst>
            </p:cNvPr>
            <p:cNvSpPr txBox="1"/>
            <p:nvPr/>
          </p:nvSpPr>
          <p:spPr>
            <a:xfrm>
              <a:off x="207494" y="5765615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内容错误类</a:t>
              </a:r>
            </a:p>
          </p:txBody>
        </p:sp>
      </p:grpSp>
      <p:sp>
        <p:nvSpPr>
          <p:cNvPr id="12" name="!!L">
            <a:extLst>
              <a:ext uri="{FF2B5EF4-FFF2-40B4-BE49-F238E27FC236}">
                <a16:creationId xmlns:a16="http://schemas.microsoft.com/office/drawing/2014/main" id="{A3CAF9DF-D893-01A5-129B-AC4FAA8D7279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12806F2-C3BD-D839-972C-8ABF577C87FB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D40B3BBE-EE3B-F63A-BDB3-3AA88582BC1C}"/>
              </a:ext>
            </a:extLst>
          </p:cNvPr>
          <p:cNvSpPr/>
          <p:nvPr/>
        </p:nvSpPr>
        <p:spPr>
          <a:xfrm>
            <a:off x="402771" y="8590710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13C6FD-5CB1-AFA8-C1E2-29AC61426CBD}"/>
              </a:ext>
            </a:extLst>
          </p:cNvPr>
          <p:cNvSpPr txBox="1"/>
          <p:nvPr/>
        </p:nvSpPr>
        <p:spPr>
          <a:xfrm>
            <a:off x="990133" y="8970334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幻觉（编造不存在的事实）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错误事实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数学</a:t>
            </a:r>
            <a:r>
              <a:rPr lang="en-US" altLang="zh-CN" sz="2800" dirty="0"/>
              <a:t>/</a:t>
            </a:r>
            <a:r>
              <a:rPr lang="zh-CN" altLang="en-US" sz="2800" dirty="0"/>
              <a:t>逻辑推理错误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推理链断裂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70E791-12B3-D084-5833-702971C0972A}"/>
              </a:ext>
            </a:extLst>
          </p:cNvPr>
          <p:cNvSpPr txBox="1"/>
          <p:nvPr/>
        </p:nvSpPr>
        <p:spPr>
          <a:xfrm>
            <a:off x="6782562" y="8970334"/>
            <a:ext cx="4799365" cy="2693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让模型自检与纠错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替代方案进行交叉验证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要求模型逐步解释其推理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856E145-3B79-EF2A-B223-B60C12035576}"/>
              </a:ext>
            </a:extLst>
          </p:cNvPr>
          <p:cNvCxnSpPr>
            <a:cxnSpLocks/>
          </p:cNvCxnSpPr>
          <p:nvPr/>
        </p:nvCxnSpPr>
        <p:spPr>
          <a:xfrm>
            <a:off x="6096000" y="9665844"/>
            <a:ext cx="0" cy="2307772"/>
          </a:xfrm>
          <a:prstGeom prst="line">
            <a:avLst/>
          </a:prstGeom>
          <a:ln w="25400" cap="rnd">
            <a:solidFill>
              <a:schemeClr val="accent2">
                <a:alpha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!!R">
            <a:extLst>
              <a:ext uri="{FF2B5EF4-FFF2-40B4-BE49-F238E27FC236}">
                <a16:creationId xmlns:a16="http://schemas.microsoft.com/office/drawing/2014/main" id="{BF5CFE92-1660-1725-E251-924AD4AFA1ED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25137F-C151-7BE1-3682-CE3101F6981A}"/>
              </a:ext>
            </a:extLst>
          </p:cNvPr>
          <p:cNvSpPr txBox="1"/>
          <p:nvPr/>
        </p:nvSpPr>
        <p:spPr>
          <a:xfrm>
            <a:off x="7253011" y="128866"/>
            <a:ext cx="5108405" cy="22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Errors</a:t>
            </a:r>
            <a:endParaRPr lang="zh-CN" alt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B1E67AA6-34EC-3FBE-88B4-F799E04B7056}"/>
              </a:ext>
            </a:extLst>
          </p:cNvPr>
          <p:cNvSpPr/>
          <p:nvPr/>
        </p:nvSpPr>
        <p:spPr>
          <a:xfrm>
            <a:off x="402771" y="2157923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35BAC-1349-5DFA-C098-CB2FCB2E85F6}"/>
              </a:ext>
            </a:extLst>
          </p:cNvPr>
          <p:cNvSpPr txBox="1"/>
          <p:nvPr/>
        </p:nvSpPr>
        <p:spPr>
          <a:xfrm>
            <a:off x="990133" y="2537547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zh-CN" sz="2800" dirty="0">
                <a:latin typeface="Arial" panose="020B0604020202020204" pitchFamily="34" charset="0"/>
              </a:rPr>
              <a:t>答非所问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zh-CN" sz="2800" dirty="0">
                <a:latin typeface="Arial" panose="020B0604020202020204" pitchFamily="34" charset="0"/>
              </a:rPr>
              <a:t>误解专业术语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zh-CN" sz="2800" dirty="0">
                <a:latin typeface="Arial" panose="020B0604020202020204" pitchFamily="34" charset="0"/>
              </a:rPr>
              <a:t>执行不完整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zh-CN" sz="2800" dirty="0">
                <a:latin typeface="Arial" panose="020B0604020202020204" pitchFamily="34" charset="0"/>
              </a:rPr>
              <a:t>错误解读上下文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DA338B-AD38-2CA7-1A57-527CE51769C4}"/>
              </a:ext>
            </a:extLst>
          </p:cNvPr>
          <p:cNvSpPr txBox="1"/>
          <p:nvPr/>
        </p:nvSpPr>
        <p:spPr>
          <a:xfrm>
            <a:off x="6782562" y="2537547"/>
            <a:ext cx="4799365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让模型复述任务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指出误解点并要求重做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要求补全缺失部分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语义纠偏</a:t>
            </a:r>
          </a:p>
        </p:txBody>
      </p:sp>
      <p:sp>
        <p:nvSpPr>
          <p:cNvPr id="18" name="!!3">
            <a:extLst>
              <a:ext uri="{FF2B5EF4-FFF2-40B4-BE49-F238E27FC236}">
                <a16:creationId xmlns:a16="http://schemas.microsoft.com/office/drawing/2014/main" id="{26630AAA-7D1A-4815-50BA-6370B0A83B09}"/>
              </a:ext>
            </a:extLst>
          </p:cNvPr>
          <p:cNvSpPr/>
          <p:nvPr/>
        </p:nvSpPr>
        <p:spPr>
          <a:xfrm>
            <a:off x="402771" y="466470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32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B4238-CDDF-760B-453E-BE9F1AA2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622C5642-EA40-37D3-046A-6C4EED81FEC8}"/>
              </a:ext>
            </a:extLst>
          </p:cNvPr>
          <p:cNvSpPr/>
          <p:nvPr/>
        </p:nvSpPr>
        <p:spPr>
          <a:xfrm>
            <a:off x="-1773610" y="-3383359"/>
            <a:ext cx="17112343" cy="1151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9D354D1-46B7-6CE0-1A94-6AE0F9DC9D37}"/>
              </a:ext>
            </a:extLst>
          </p:cNvPr>
          <p:cNvGrpSpPr/>
          <p:nvPr/>
        </p:nvGrpSpPr>
        <p:grpSpPr>
          <a:xfrm>
            <a:off x="-11056447" y="-4101745"/>
            <a:ext cx="30041132" cy="6154268"/>
            <a:chOff x="-11056447" y="4821304"/>
            <a:chExt cx="30041132" cy="6154268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F3976EC-3BFB-FAA9-DB88-11A4F0C5F9EF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A312D7B-0DD0-1FD5-8896-0BFC1E840AF0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732E402-BD13-754B-DDEB-DB94F33061B9}"/>
              </a:ext>
            </a:extLst>
          </p:cNvPr>
          <p:cNvSpPr txBox="1"/>
          <p:nvPr/>
        </p:nvSpPr>
        <p:spPr>
          <a:xfrm>
            <a:off x="9957" y="-246536"/>
            <a:ext cx="10866695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500" dirty="0">
                <a:solidFill>
                  <a:schemeClr val="bg1">
                    <a:alpha val="60000"/>
                  </a:schemeClr>
                </a:solidFill>
              </a:rPr>
              <a:t>Expression</a:t>
            </a:r>
            <a:endParaRPr lang="zh-CN" altLang="en-US" sz="11500" dirty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0F61B8-0049-1DEB-6BD9-CC4E17EBF550}"/>
              </a:ext>
            </a:extLst>
          </p:cNvPr>
          <p:cNvGrpSpPr/>
          <p:nvPr/>
        </p:nvGrpSpPr>
        <p:grpSpPr>
          <a:xfrm>
            <a:off x="-2000065" y="703732"/>
            <a:ext cx="16192129" cy="6154268"/>
            <a:chOff x="-205885" y="5090715"/>
            <a:chExt cx="16192129" cy="6154268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237FA81-83CA-641C-704E-EA0FE8562B24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282CF7F-7FA7-3A97-F390-5DE5E4AB36F6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E1072B-2D56-E656-3A88-F1F338EB103E}"/>
              </a:ext>
            </a:extLst>
          </p:cNvPr>
          <p:cNvGrpSpPr/>
          <p:nvPr/>
        </p:nvGrpSpPr>
        <p:grpSpPr>
          <a:xfrm>
            <a:off x="-3204328" y="6858000"/>
            <a:ext cx="16192129" cy="6154268"/>
            <a:chOff x="-3204328" y="5366020"/>
            <a:chExt cx="16192129" cy="6154268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46944CC-359E-6987-7DDF-19DDAD3093E5}"/>
                </a:ext>
              </a:extLst>
            </p:cNvPr>
            <p:cNvSpPr/>
            <p:nvPr/>
          </p:nvSpPr>
          <p:spPr>
            <a:xfrm>
              <a:off x="-3204328" y="5366020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B2DB0B9-7E27-A9CE-44D3-87CE815E4298}"/>
                </a:ext>
              </a:extLst>
            </p:cNvPr>
            <p:cNvSpPr txBox="1"/>
            <p:nvPr/>
          </p:nvSpPr>
          <p:spPr>
            <a:xfrm>
              <a:off x="3225573" y="5524121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理解错误类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2FCB0F5-FBD2-BA61-F1CC-A4DA473D4D17}"/>
              </a:ext>
            </a:extLst>
          </p:cNvPr>
          <p:cNvGrpSpPr/>
          <p:nvPr/>
        </p:nvGrpSpPr>
        <p:grpSpPr>
          <a:xfrm>
            <a:off x="-5995936" y="7136519"/>
            <a:ext cx="30800755" cy="6154268"/>
            <a:chOff x="-6222407" y="5641325"/>
            <a:chExt cx="30800755" cy="6154268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41DB6EA-8FF1-C9BB-6DDA-68DA95ADB68F}"/>
                </a:ext>
              </a:extLst>
            </p:cNvPr>
            <p:cNvSpPr/>
            <p:nvPr/>
          </p:nvSpPr>
          <p:spPr>
            <a:xfrm>
              <a:off x="-6222407" y="5641325"/>
              <a:ext cx="30800755" cy="6154268"/>
            </a:xfrm>
            <a:custGeom>
              <a:avLst/>
              <a:gdLst>
                <a:gd name="connsiteX0" fmla="*/ 6599464 w 30800755"/>
                <a:gd name="connsiteY0" fmla="*/ 0 h 6154268"/>
                <a:gd name="connsiteX1" fmla="*/ 9024858 w 30800755"/>
                <a:gd name="connsiteY1" fmla="*/ 0 h 6154268"/>
                <a:gd name="connsiteX2" fmla="*/ 9274788 w 30800755"/>
                <a:gd name="connsiteY2" fmla="*/ 283886 h 6154268"/>
                <a:gd name="connsiteX3" fmla="*/ 9274788 w 30800755"/>
                <a:gd name="connsiteY3" fmla="*/ 851641 h 6154268"/>
                <a:gd name="connsiteX4" fmla="*/ 14608628 w 30800755"/>
                <a:gd name="connsiteY4" fmla="*/ 851641 h 6154268"/>
                <a:gd name="connsiteX5" fmla="*/ 16192128 w 30800755"/>
                <a:gd name="connsiteY5" fmla="*/ 851641 h 6154268"/>
                <a:gd name="connsiteX6" fmla="*/ 20958162 w 30800755"/>
                <a:gd name="connsiteY6" fmla="*/ 851641 h 6154268"/>
                <a:gd name="connsiteX7" fmla="*/ 20958162 w 30800755"/>
                <a:gd name="connsiteY7" fmla="*/ 283886 h 6154268"/>
                <a:gd name="connsiteX8" fmla="*/ 21208091 w 30800755"/>
                <a:gd name="connsiteY8" fmla="*/ 0 h 6154268"/>
                <a:gd name="connsiteX9" fmla="*/ 23633485 w 30800755"/>
                <a:gd name="connsiteY9" fmla="*/ 0 h 6154268"/>
                <a:gd name="connsiteX10" fmla="*/ 23883415 w 30800755"/>
                <a:gd name="connsiteY10" fmla="*/ 283886 h 6154268"/>
                <a:gd name="connsiteX11" fmla="*/ 23883415 w 30800755"/>
                <a:gd name="connsiteY11" fmla="*/ 851641 h 6154268"/>
                <a:gd name="connsiteX12" fmla="*/ 30800755 w 30800755"/>
                <a:gd name="connsiteY12" fmla="*/ 851641 h 6154268"/>
                <a:gd name="connsiteX13" fmla="*/ 30800755 w 30800755"/>
                <a:gd name="connsiteY13" fmla="*/ 6154268 h 6154268"/>
                <a:gd name="connsiteX14" fmla="*/ 16192128 w 30800755"/>
                <a:gd name="connsiteY14" fmla="*/ 6154268 h 6154268"/>
                <a:gd name="connsiteX15" fmla="*/ 14608628 w 30800755"/>
                <a:gd name="connsiteY15" fmla="*/ 6154268 h 6154268"/>
                <a:gd name="connsiteX16" fmla="*/ 0 w 30800755"/>
                <a:gd name="connsiteY16" fmla="*/ 6154268 h 6154268"/>
                <a:gd name="connsiteX17" fmla="*/ 0 w 30800755"/>
                <a:gd name="connsiteY17" fmla="*/ 851641 h 6154268"/>
                <a:gd name="connsiteX18" fmla="*/ 6349534 w 30800755"/>
                <a:gd name="connsiteY18" fmla="*/ 851641 h 6154268"/>
                <a:gd name="connsiteX19" fmla="*/ 6349534 w 30800755"/>
                <a:gd name="connsiteY19" fmla="*/ 283886 h 6154268"/>
                <a:gd name="connsiteX20" fmla="*/ 6599464 w 30800755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00755" h="6154268">
                  <a:moveTo>
                    <a:pt x="6599464" y="0"/>
                  </a:moveTo>
                  <a:lnTo>
                    <a:pt x="9024858" y="0"/>
                  </a:lnTo>
                  <a:cubicBezTo>
                    <a:pt x="9162890" y="0"/>
                    <a:pt x="9274788" y="127100"/>
                    <a:pt x="9274788" y="283886"/>
                  </a:cubicBezTo>
                  <a:lnTo>
                    <a:pt x="9274788" y="851641"/>
                  </a:lnTo>
                  <a:lnTo>
                    <a:pt x="14608628" y="851641"/>
                  </a:lnTo>
                  <a:lnTo>
                    <a:pt x="16192128" y="851641"/>
                  </a:lnTo>
                  <a:lnTo>
                    <a:pt x="20958162" y="851641"/>
                  </a:lnTo>
                  <a:lnTo>
                    <a:pt x="20958162" y="283886"/>
                  </a:lnTo>
                  <a:cubicBezTo>
                    <a:pt x="20958162" y="127100"/>
                    <a:pt x="21070059" y="0"/>
                    <a:pt x="21208091" y="0"/>
                  </a:cubicBezTo>
                  <a:lnTo>
                    <a:pt x="23633485" y="0"/>
                  </a:lnTo>
                  <a:cubicBezTo>
                    <a:pt x="23771517" y="0"/>
                    <a:pt x="23883415" y="127100"/>
                    <a:pt x="23883415" y="283886"/>
                  </a:cubicBezTo>
                  <a:lnTo>
                    <a:pt x="23883415" y="851641"/>
                  </a:lnTo>
                  <a:lnTo>
                    <a:pt x="30800755" y="851641"/>
                  </a:lnTo>
                  <a:lnTo>
                    <a:pt x="30800755" y="6154268"/>
                  </a:lnTo>
                  <a:lnTo>
                    <a:pt x="16192128" y="6154268"/>
                  </a:lnTo>
                  <a:lnTo>
                    <a:pt x="14608628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47AEDC-6A73-BF9B-F4EC-94011B3BB901}"/>
                </a:ext>
              </a:extLst>
            </p:cNvPr>
            <p:cNvSpPr txBox="1"/>
            <p:nvPr/>
          </p:nvSpPr>
          <p:spPr>
            <a:xfrm>
              <a:off x="207494" y="5765615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内容错误类</a:t>
              </a:r>
            </a:p>
          </p:txBody>
        </p:sp>
      </p:grpSp>
      <p:sp>
        <p:nvSpPr>
          <p:cNvPr id="12" name="!!L">
            <a:extLst>
              <a:ext uri="{FF2B5EF4-FFF2-40B4-BE49-F238E27FC236}">
                <a16:creationId xmlns:a16="http://schemas.microsoft.com/office/drawing/2014/main" id="{861EE5C6-F06F-A922-4305-C450575C3177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042BD4B-2085-0513-B627-21E103463BD3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5F9D4F6-D022-8FB5-E82F-65FDCF248E2C}"/>
              </a:ext>
            </a:extLst>
          </p:cNvPr>
          <p:cNvSpPr/>
          <p:nvPr/>
        </p:nvSpPr>
        <p:spPr>
          <a:xfrm>
            <a:off x="402771" y="8590710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ED1C89-B600-E88C-A1CF-662F1D87712A}"/>
              </a:ext>
            </a:extLst>
          </p:cNvPr>
          <p:cNvSpPr txBox="1"/>
          <p:nvPr/>
        </p:nvSpPr>
        <p:spPr>
          <a:xfrm>
            <a:off x="990133" y="8970334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幻觉（编造不存在的事实）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错误事实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数学</a:t>
            </a:r>
            <a:r>
              <a:rPr lang="en-US" altLang="zh-CN" sz="2800" dirty="0"/>
              <a:t>/</a:t>
            </a:r>
            <a:r>
              <a:rPr lang="zh-CN" altLang="en-US" sz="2800" dirty="0"/>
              <a:t>逻辑推理错误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推理链断裂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3739D9-2494-E92D-60F0-BC5D737F95A3}"/>
              </a:ext>
            </a:extLst>
          </p:cNvPr>
          <p:cNvSpPr txBox="1"/>
          <p:nvPr/>
        </p:nvSpPr>
        <p:spPr>
          <a:xfrm>
            <a:off x="6782562" y="8970334"/>
            <a:ext cx="4799365" cy="2693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让模型自检与纠错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替代方案进行交叉验证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要求模型逐步解释其推理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50B4C12-C1D5-F15E-780C-40FA440D7090}"/>
              </a:ext>
            </a:extLst>
          </p:cNvPr>
          <p:cNvCxnSpPr>
            <a:cxnSpLocks/>
          </p:cNvCxnSpPr>
          <p:nvPr/>
        </p:nvCxnSpPr>
        <p:spPr>
          <a:xfrm>
            <a:off x="6096000" y="9665844"/>
            <a:ext cx="0" cy="2307772"/>
          </a:xfrm>
          <a:prstGeom prst="line">
            <a:avLst/>
          </a:prstGeom>
          <a:ln w="25400" cap="rnd">
            <a:solidFill>
              <a:schemeClr val="accent2">
                <a:alpha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!!R">
            <a:extLst>
              <a:ext uri="{FF2B5EF4-FFF2-40B4-BE49-F238E27FC236}">
                <a16:creationId xmlns:a16="http://schemas.microsoft.com/office/drawing/2014/main" id="{66027700-0B30-15A0-9B6A-3B5951DE7F08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049DDAF-60D8-5FDD-446D-1F081C500DA4}"/>
              </a:ext>
            </a:extLst>
          </p:cNvPr>
          <p:cNvSpPr txBox="1"/>
          <p:nvPr/>
        </p:nvSpPr>
        <p:spPr>
          <a:xfrm>
            <a:off x="7253011" y="128866"/>
            <a:ext cx="5108405" cy="224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Errors</a:t>
            </a:r>
            <a:endParaRPr lang="zh-CN" alt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005CBE3D-B3E1-FB63-AFE7-220E5C4B1295}"/>
              </a:ext>
            </a:extLst>
          </p:cNvPr>
          <p:cNvSpPr/>
          <p:nvPr/>
        </p:nvSpPr>
        <p:spPr>
          <a:xfrm>
            <a:off x="402771" y="8312191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5D2FA7-98B4-2344-CA98-0443557ABE4B}"/>
              </a:ext>
            </a:extLst>
          </p:cNvPr>
          <p:cNvSpPr txBox="1"/>
          <p:nvPr/>
        </p:nvSpPr>
        <p:spPr>
          <a:xfrm>
            <a:off x="990133" y="8691815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  <a:endParaRPr lang="zh-CN" altLang="en-US" sz="2800" b="1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800" dirty="0">
                <a:latin typeface="Arial" panose="020B0604020202020204" pitchFamily="34" charset="0"/>
              </a:rPr>
              <a:t>答非所问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800" dirty="0">
                <a:latin typeface="Arial" panose="020B0604020202020204" pitchFamily="34" charset="0"/>
              </a:rPr>
              <a:t>误解专业术语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800" dirty="0">
                <a:latin typeface="Arial" panose="020B0604020202020204" pitchFamily="34" charset="0"/>
              </a:rPr>
              <a:t>执行不完整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800" dirty="0">
                <a:latin typeface="Arial" panose="020B0604020202020204" pitchFamily="34" charset="0"/>
              </a:rPr>
              <a:t>错误解读上下文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998389-3DA6-93AE-4DF7-B31854D84948}"/>
              </a:ext>
            </a:extLst>
          </p:cNvPr>
          <p:cNvSpPr txBox="1"/>
          <p:nvPr/>
        </p:nvSpPr>
        <p:spPr>
          <a:xfrm>
            <a:off x="6782562" y="8691815"/>
            <a:ext cx="4799365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让模型复述任务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指出误解点并要求重做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要求补全缺失部分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语义纠偏</a:t>
            </a:r>
          </a:p>
        </p:txBody>
      </p:sp>
      <p:sp>
        <p:nvSpPr>
          <p:cNvPr id="2" name="!!3">
            <a:extLst>
              <a:ext uri="{FF2B5EF4-FFF2-40B4-BE49-F238E27FC236}">
                <a16:creationId xmlns:a16="http://schemas.microsoft.com/office/drawing/2014/main" id="{C29F8471-0BBC-515D-4CD9-7A67D535FDCC}"/>
              </a:ext>
            </a:extLst>
          </p:cNvPr>
          <p:cNvSpPr/>
          <p:nvPr/>
        </p:nvSpPr>
        <p:spPr>
          <a:xfrm>
            <a:off x="402771" y="2157923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5F9D98-6C76-86A7-EE6F-C436C277CB50}"/>
              </a:ext>
            </a:extLst>
          </p:cNvPr>
          <p:cNvSpPr txBox="1"/>
          <p:nvPr/>
        </p:nvSpPr>
        <p:spPr>
          <a:xfrm>
            <a:off x="990133" y="2537547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回答结构与期望不同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内容空洞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推理不充分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风格不一致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838041-1AD4-8835-3DE8-4AD7BA448717}"/>
              </a:ext>
            </a:extLst>
          </p:cNvPr>
          <p:cNvSpPr txBox="1"/>
          <p:nvPr/>
        </p:nvSpPr>
        <p:spPr>
          <a:xfrm>
            <a:off x="6782562" y="2537547"/>
            <a:ext cx="4799365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让模型按指定结构重排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要求补充深度内容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格式化重做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强制转换风格</a:t>
            </a:r>
          </a:p>
        </p:txBody>
      </p:sp>
      <p:sp>
        <p:nvSpPr>
          <p:cNvPr id="17" name="!!4">
            <a:extLst>
              <a:ext uri="{FF2B5EF4-FFF2-40B4-BE49-F238E27FC236}">
                <a16:creationId xmlns:a16="http://schemas.microsoft.com/office/drawing/2014/main" id="{491CD84D-E1CC-43B0-532F-8D050164B763}"/>
              </a:ext>
            </a:extLst>
          </p:cNvPr>
          <p:cNvSpPr/>
          <p:nvPr/>
        </p:nvSpPr>
        <p:spPr>
          <a:xfrm>
            <a:off x="402770" y="-2728432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1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015C4-FFD2-0373-549A-3C0DF8A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A133AF6F-5B84-5905-F397-EF1FA53089F5}"/>
              </a:ext>
            </a:extLst>
          </p:cNvPr>
          <p:cNvSpPr/>
          <p:nvPr/>
        </p:nvSpPr>
        <p:spPr>
          <a:xfrm>
            <a:off x="-1773610" y="1575472"/>
            <a:ext cx="17112343" cy="11517086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alpha val="0"/>
                </a:schemeClr>
              </a:gs>
              <a:gs pos="12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9B82322-FD56-5A56-F952-FAB2B7FA2C92}"/>
              </a:ext>
            </a:extLst>
          </p:cNvPr>
          <p:cNvGrpSpPr/>
          <p:nvPr/>
        </p:nvGrpSpPr>
        <p:grpSpPr>
          <a:xfrm>
            <a:off x="-12761813" y="703732"/>
            <a:ext cx="30041132" cy="6154268"/>
            <a:chOff x="-11056447" y="4821304"/>
            <a:chExt cx="30041132" cy="6154268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7D65D54-A29F-494D-F48B-D49D751D42DF}"/>
                </a:ext>
              </a:extLst>
            </p:cNvPr>
            <p:cNvSpPr/>
            <p:nvPr/>
          </p:nvSpPr>
          <p:spPr>
            <a:xfrm>
              <a:off x="-11056447" y="4821304"/>
              <a:ext cx="30041132" cy="6154268"/>
            </a:xfrm>
            <a:custGeom>
              <a:avLst/>
              <a:gdLst>
                <a:gd name="connsiteX0" fmla="*/ 6599464 w 30041132"/>
                <a:gd name="connsiteY0" fmla="*/ 0 h 6154268"/>
                <a:gd name="connsiteX1" fmla="*/ 9024857 w 30041132"/>
                <a:gd name="connsiteY1" fmla="*/ 0 h 6154268"/>
                <a:gd name="connsiteX2" fmla="*/ 9274787 w 30041132"/>
                <a:gd name="connsiteY2" fmla="*/ 283886 h 6154268"/>
                <a:gd name="connsiteX3" fmla="*/ 9274787 w 30041132"/>
                <a:gd name="connsiteY3" fmla="*/ 851641 h 6154268"/>
                <a:gd name="connsiteX4" fmla="*/ 13849004 w 30041132"/>
                <a:gd name="connsiteY4" fmla="*/ 851641 h 6154268"/>
                <a:gd name="connsiteX5" fmla="*/ 16192128 w 30041132"/>
                <a:gd name="connsiteY5" fmla="*/ 851641 h 6154268"/>
                <a:gd name="connsiteX6" fmla="*/ 20198538 w 30041132"/>
                <a:gd name="connsiteY6" fmla="*/ 851641 h 6154268"/>
                <a:gd name="connsiteX7" fmla="*/ 20198538 w 30041132"/>
                <a:gd name="connsiteY7" fmla="*/ 283886 h 6154268"/>
                <a:gd name="connsiteX8" fmla="*/ 20448468 w 30041132"/>
                <a:gd name="connsiteY8" fmla="*/ 0 h 6154268"/>
                <a:gd name="connsiteX9" fmla="*/ 22873861 w 30041132"/>
                <a:gd name="connsiteY9" fmla="*/ 0 h 6154268"/>
                <a:gd name="connsiteX10" fmla="*/ 23123791 w 30041132"/>
                <a:gd name="connsiteY10" fmla="*/ 283886 h 6154268"/>
                <a:gd name="connsiteX11" fmla="*/ 23123791 w 30041132"/>
                <a:gd name="connsiteY11" fmla="*/ 851641 h 6154268"/>
                <a:gd name="connsiteX12" fmla="*/ 30041132 w 30041132"/>
                <a:gd name="connsiteY12" fmla="*/ 851641 h 6154268"/>
                <a:gd name="connsiteX13" fmla="*/ 30041132 w 30041132"/>
                <a:gd name="connsiteY13" fmla="*/ 6154268 h 6154268"/>
                <a:gd name="connsiteX14" fmla="*/ 16192128 w 30041132"/>
                <a:gd name="connsiteY14" fmla="*/ 6154268 h 6154268"/>
                <a:gd name="connsiteX15" fmla="*/ 13849004 w 30041132"/>
                <a:gd name="connsiteY15" fmla="*/ 6154268 h 6154268"/>
                <a:gd name="connsiteX16" fmla="*/ 0 w 30041132"/>
                <a:gd name="connsiteY16" fmla="*/ 6154268 h 6154268"/>
                <a:gd name="connsiteX17" fmla="*/ 0 w 30041132"/>
                <a:gd name="connsiteY17" fmla="*/ 851641 h 6154268"/>
                <a:gd name="connsiteX18" fmla="*/ 6349534 w 30041132"/>
                <a:gd name="connsiteY18" fmla="*/ 851641 h 6154268"/>
                <a:gd name="connsiteX19" fmla="*/ 6349534 w 30041132"/>
                <a:gd name="connsiteY19" fmla="*/ 283886 h 6154268"/>
                <a:gd name="connsiteX20" fmla="*/ 6599464 w 30041132"/>
                <a:gd name="connsiteY20" fmla="*/ 0 h 615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41132" h="6154268">
                  <a:moveTo>
                    <a:pt x="6599464" y="0"/>
                  </a:moveTo>
                  <a:lnTo>
                    <a:pt x="9024857" y="0"/>
                  </a:lnTo>
                  <a:cubicBezTo>
                    <a:pt x="9162889" y="0"/>
                    <a:pt x="9274787" y="127100"/>
                    <a:pt x="9274787" y="283886"/>
                  </a:cubicBezTo>
                  <a:lnTo>
                    <a:pt x="9274787" y="851641"/>
                  </a:lnTo>
                  <a:lnTo>
                    <a:pt x="13849004" y="851641"/>
                  </a:lnTo>
                  <a:lnTo>
                    <a:pt x="16192128" y="851641"/>
                  </a:lnTo>
                  <a:lnTo>
                    <a:pt x="20198538" y="851641"/>
                  </a:lnTo>
                  <a:lnTo>
                    <a:pt x="20198538" y="283886"/>
                  </a:lnTo>
                  <a:cubicBezTo>
                    <a:pt x="20198538" y="127100"/>
                    <a:pt x="20310436" y="0"/>
                    <a:pt x="20448468" y="0"/>
                  </a:cubicBezTo>
                  <a:lnTo>
                    <a:pt x="22873861" y="0"/>
                  </a:lnTo>
                  <a:cubicBezTo>
                    <a:pt x="23011893" y="0"/>
                    <a:pt x="23123791" y="127100"/>
                    <a:pt x="23123791" y="283886"/>
                  </a:cubicBezTo>
                  <a:lnTo>
                    <a:pt x="23123791" y="851641"/>
                  </a:lnTo>
                  <a:lnTo>
                    <a:pt x="30041132" y="851641"/>
                  </a:lnTo>
                  <a:lnTo>
                    <a:pt x="30041132" y="6154268"/>
                  </a:lnTo>
                  <a:lnTo>
                    <a:pt x="16192128" y="6154268"/>
                  </a:lnTo>
                  <a:lnTo>
                    <a:pt x="13849004" y="6154268"/>
                  </a:lnTo>
                  <a:lnTo>
                    <a:pt x="0" y="6154268"/>
                  </a:lnTo>
                  <a:lnTo>
                    <a:pt x="0" y="851641"/>
                  </a:lnTo>
                  <a:lnTo>
                    <a:pt x="6349534" y="851641"/>
                  </a:lnTo>
                  <a:lnTo>
                    <a:pt x="6349534" y="283886"/>
                  </a:lnTo>
                  <a:cubicBezTo>
                    <a:pt x="6349534" y="127100"/>
                    <a:pt x="6461432" y="0"/>
                    <a:pt x="6599464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A9F0D7D-6019-7DE2-6ED5-8AAEA65FD3E8}"/>
                </a:ext>
              </a:extLst>
            </p:cNvPr>
            <p:cNvSpPr txBox="1"/>
            <p:nvPr/>
          </p:nvSpPr>
          <p:spPr>
            <a:xfrm>
              <a:off x="9225960" y="4962193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对话问题类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7A0DC80-B98C-B605-409F-D635EE2F2BC6}"/>
              </a:ext>
            </a:extLst>
          </p:cNvPr>
          <p:cNvSpPr txBox="1"/>
          <p:nvPr/>
        </p:nvSpPr>
        <p:spPr>
          <a:xfrm>
            <a:off x="-178069" y="-342807"/>
            <a:ext cx="108666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chemeClr val="accent2">
                    <a:alpha val="60000"/>
                  </a:schemeClr>
                </a:solidFill>
              </a:rPr>
              <a:t>Dialogue-Level</a:t>
            </a:r>
            <a:endParaRPr lang="zh-CN" altLang="en-US" sz="8800" dirty="0">
              <a:solidFill>
                <a:schemeClr val="accent2">
                  <a:alpha val="60000"/>
                </a:schemeClr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4F5210-FABC-68EC-BAB7-3D1C4F21001A}"/>
              </a:ext>
            </a:extLst>
          </p:cNvPr>
          <p:cNvGrpSpPr/>
          <p:nvPr/>
        </p:nvGrpSpPr>
        <p:grpSpPr>
          <a:xfrm>
            <a:off x="-2000065" y="7018298"/>
            <a:ext cx="16192129" cy="6154268"/>
            <a:chOff x="-205885" y="5090715"/>
            <a:chExt cx="16192129" cy="6154268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9F6273-BF95-FBBE-7E26-91E5113D39F2}"/>
                </a:ext>
              </a:extLst>
            </p:cNvPr>
            <p:cNvSpPr/>
            <p:nvPr/>
          </p:nvSpPr>
          <p:spPr>
            <a:xfrm>
              <a:off x="-205885" y="5090715"/>
              <a:ext cx="16192129" cy="6154268"/>
            </a:xfrm>
            <a:custGeom>
              <a:avLst/>
              <a:gdLst>
                <a:gd name="connsiteX0" fmla="*/ 8802445 w 21597256"/>
                <a:gd name="connsiteY0" fmla="*/ 0 h 7226785"/>
                <a:gd name="connsiteX1" fmla="*/ 12037464 w 21597256"/>
                <a:gd name="connsiteY1" fmla="*/ 0 h 7226785"/>
                <a:gd name="connsiteX2" fmla="*/ 12370823 w 21597256"/>
                <a:gd name="connsiteY2" fmla="*/ 333359 h 7226785"/>
                <a:gd name="connsiteX3" fmla="*/ 12370823 w 21597256"/>
                <a:gd name="connsiteY3" fmla="*/ 1000058 h 7226785"/>
                <a:gd name="connsiteX4" fmla="*/ 21597256 w 21597256"/>
                <a:gd name="connsiteY4" fmla="*/ 1000058 h 7226785"/>
                <a:gd name="connsiteX5" fmla="*/ 21597256 w 21597256"/>
                <a:gd name="connsiteY5" fmla="*/ 7226785 h 7226785"/>
                <a:gd name="connsiteX6" fmla="*/ 0 w 21597256"/>
                <a:gd name="connsiteY6" fmla="*/ 7226785 h 7226785"/>
                <a:gd name="connsiteX7" fmla="*/ 0 w 21597256"/>
                <a:gd name="connsiteY7" fmla="*/ 1000058 h 7226785"/>
                <a:gd name="connsiteX8" fmla="*/ 8469086 w 21597256"/>
                <a:gd name="connsiteY8" fmla="*/ 1000058 h 7226785"/>
                <a:gd name="connsiteX9" fmla="*/ 8469086 w 21597256"/>
                <a:gd name="connsiteY9" fmla="*/ 333359 h 7226785"/>
                <a:gd name="connsiteX10" fmla="*/ 8802445 w 21597256"/>
                <a:gd name="connsiteY10" fmla="*/ 0 h 722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7256" h="7226785">
                  <a:moveTo>
                    <a:pt x="8802445" y="0"/>
                  </a:moveTo>
                  <a:lnTo>
                    <a:pt x="12037464" y="0"/>
                  </a:lnTo>
                  <a:cubicBezTo>
                    <a:pt x="12221573" y="0"/>
                    <a:pt x="12370823" y="149250"/>
                    <a:pt x="12370823" y="333359"/>
                  </a:cubicBezTo>
                  <a:lnTo>
                    <a:pt x="12370823" y="1000058"/>
                  </a:lnTo>
                  <a:lnTo>
                    <a:pt x="21597256" y="1000058"/>
                  </a:lnTo>
                  <a:lnTo>
                    <a:pt x="21597256" y="7226785"/>
                  </a:lnTo>
                  <a:lnTo>
                    <a:pt x="0" y="7226785"/>
                  </a:lnTo>
                  <a:lnTo>
                    <a:pt x="0" y="1000058"/>
                  </a:lnTo>
                  <a:lnTo>
                    <a:pt x="8469086" y="1000058"/>
                  </a:lnTo>
                  <a:lnTo>
                    <a:pt x="8469086" y="333359"/>
                  </a:lnTo>
                  <a:cubicBezTo>
                    <a:pt x="8469086" y="149250"/>
                    <a:pt x="8618336" y="0"/>
                    <a:pt x="8802445" y="0"/>
                  </a:cubicBezTo>
                  <a:close/>
                </a:path>
              </a:pathLst>
            </a:custGeom>
            <a:solidFill>
              <a:schemeClr val="accent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D60CD3-F3FD-D075-2295-697F3CBF36E8}"/>
                </a:ext>
              </a:extLst>
            </p:cNvPr>
            <p:cNvSpPr txBox="1"/>
            <p:nvPr/>
          </p:nvSpPr>
          <p:spPr>
            <a:xfrm>
              <a:off x="6227517" y="5235576"/>
              <a:ext cx="27389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</a:rPr>
                <a:t>表达错误类</a:t>
              </a:r>
            </a:p>
          </p:txBody>
        </p:sp>
      </p:grpSp>
      <p:sp>
        <p:nvSpPr>
          <p:cNvPr id="12" name="!!L">
            <a:extLst>
              <a:ext uri="{FF2B5EF4-FFF2-40B4-BE49-F238E27FC236}">
                <a16:creationId xmlns:a16="http://schemas.microsoft.com/office/drawing/2014/main" id="{F1978E8F-C9C1-3CBD-CCFF-F92D7B12BAB0}"/>
              </a:ext>
            </a:extLst>
          </p:cNvPr>
          <p:cNvSpPr/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12A5DA2-E708-62B4-E15D-7C12ABFD69DE}"/>
              </a:ext>
            </a:extLst>
          </p:cNvPr>
          <p:cNvSpPr/>
          <p:nvPr/>
        </p:nvSpPr>
        <p:spPr>
          <a:xfrm>
            <a:off x="124008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!!R">
            <a:extLst>
              <a:ext uri="{FF2B5EF4-FFF2-40B4-BE49-F238E27FC236}">
                <a16:creationId xmlns:a16="http://schemas.microsoft.com/office/drawing/2014/main" id="{53B72D7B-3C5C-B94A-8D83-C57EA4D791D7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703EA5-0394-059D-9E38-FB48D16A9DDD}"/>
              </a:ext>
            </a:extLst>
          </p:cNvPr>
          <p:cNvSpPr txBox="1"/>
          <p:nvPr/>
        </p:nvSpPr>
        <p:spPr>
          <a:xfrm>
            <a:off x="4073839" y="416463"/>
            <a:ext cx="510840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  <a:alpha val="8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Issues</a:t>
            </a:r>
            <a:endParaRPr lang="zh-CN" altLang="en-US" sz="1200" dirty="0">
              <a:solidFill>
                <a:schemeClr val="accent2">
                  <a:lumMod val="40000"/>
                  <a:lumOff val="60000"/>
                  <a:alpha val="80000"/>
                </a:schemeClr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99443C4-F585-EC64-4704-44E13AAF6894}"/>
              </a:ext>
            </a:extLst>
          </p:cNvPr>
          <p:cNvSpPr/>
          <p:nvPr/>
        </p:nvSpPr>
        <p:spPr>
          <a:xfrm>
            <a:off x="402771" y="8472489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D3170-3A70-8630-6BF1-8E6E40611A9D}"/>
              </a:ext>
            </a:extLst>
          </p:cNvPr>
          <p:cNvSpPr txBox="1"/>
          <p:nvPr/>
        </p:nvSpPr>
        <p:spPr>
          <a:xfrm>
            <a:off x="990133" y="8852113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回答结构与期望不同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内容空洞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推理不充分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风格不一致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E13C9-F548-2428-3807-4B96EBA5355D}"/>
              </a:ext>
            </a:extLst>
          </p:cNvPr>
          <p:cNvSpPr txBox="1"/>
          <p:nvPr/>
        </p:nvSpPr>
        <p:spPr>
          <a:xfrm>
            <a:off x="6782562" y="8852113"/>
            <a:ext cx="4799365" cy="333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让模型按指定结构重排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要求补充深度内容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格式化重做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强制转换风格</a:t>
            </a:r>
          </a:p>
        </p:txBody>
      </p:sp>
      <p:sp>
        <p:nvSpPr>
          <p:cNvPr id="15" name="!!4">
            <a:extLst>
              <a:ext uri="{FF2B5EF4-FFF2-40B4-BE49-F238E27FC236}">
                <a16:creationId xmlns:a16="http://schemas.microsoft.com/office/drawing/2014/main" id="{2EB52736-F3C6-D24F-73F0-24CBB0901EAD}"/>
              </a:ext>
            </a:extLst>
          </p:cNvPr>
          <p:cNvSpPr/>
          <p:nvPr/>
        </p:nvSpPr>
        <p:spPr>
          <a:xfrm>
            <a:off x="402771" y="2157923"/>
            <a:ext cx="11386458" cy="4219384"/>
          </a:xfrm>
          <a:prstGeom prst="roundRect">
            <a:avLst>
              <a:gd name="adj" fmla="val 51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582C99-D256-77AA-A373-71200DA39231}"/>
              </a:ext>
            </a:extLst>
          </p:cNvPr>
          <p:cNvSpPr txBox="1"/>
          <p:nvPr/>
        </p:nvSpPr>
        <p:spPr>
          <a:xfrm>
            <a:off x="990133" y="2537547"/>
            <a:ext cx="456365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常见问题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上下文丢失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自相矛盾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过度迎合</a:t>
            </a: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</a:rPr>
              <a:t>无法维持设定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36400E-B11B-10CD-C72D-1BE6C676DD79}"/>
              </a:ext>
            </a:extLst>
          </p:cNvPr>
          <p:cNvSpPr txBox="1"/>
          <p:nvPr/>
        </p:nvSpPr>
        <p:spPr>
          <a:xfrm>
            <a:off x="6782562" y="2537547"/>
            <a:ext cx="4799365" cy="3339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3200" b="1" dirty="0"/>
              <a:t>  解决方案</a:t>
            </a:r>
            <a:endParaRPr lang="zh-CN" altLang="en-US" sz="2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让模型总结上下文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要求解释矛盾点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中断迎合行为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 要求恢复设定</a:t>
            </a:r>
          </a:p>
        </p:txBody>
      </p:sp>
    </p:spTree>
    <p:extLst>
      <p:ext uri="{BB962C8B-B14F-4D97-AF65-F5344CB8AC3E}">
        <p14:creationId xmlns:p14="http://schemas.microsoft.com/office/powerpoint/2010/main" val="209275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43B-E987-DF13-D2C0-29E16248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98AE580-E3BE-1D41-9ACD-C94F33A5DAA4}"/>
              </a:ext>
            </a:extLst>
          </p:cNvPr>
          <p:cNvSpPr txBox="1"/>
          <p:nvPr/>
        </p:nvSpPr>
        <p:spPr>
          <a:xfrm>
            <a:off x="1082957" y="602178"/>
            <a:ext cx="100260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accent2">
                    <a:alpha val="50000"/>
                  </a:schemeClr>
                </a:solidFill>
                <a:latin typeface="+mn-ea"/>
              </a:rPr>
              <a:t>HOMEWORK</a:t>
            </a:r>
            <a:endParaRPr lang="zh-CN" altLang="en-US" sz="11500" b="1" dirty="0">
              <a:solidFill>
                <a:schemeClr val="accent2">
                  <a:alpha val="50000"/>
                </a:schemeClr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C631F2-3CE3-D2E0-2CB5-4ADF9364A147}"/>
              </a:ext>
            </a:extLst>
          </p:cNvPr>
          <p:cNvSpPr txBox="1"/>
          <p:nvPr/>
        </p:nvSpPr>
        <p:spPr>
          <a:xfrm>
            <a:off x="4218214" y="2508643"/>
            <a:ext cx="375557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00" dirty="0"/>
              <a:t>🈚</a:t>
            </a:r>
          </a:p>
        </p:txBody>
      </p:sp>
      <p:sp>
        <p:nvSpPr>
          <p:cNvPr id="4" name="!!R">
            <a:extLst>
              <a:ext uri="{FF2B5EF4-FFF2-40B4-BE49-F238E27FC236}">
                <a16:creationId xmlns:a16="http://schemas.microsoft.com/office/drawing/2014/main" id="{5844A100-3411-3FE2-37EB-BF978C00D160}"/>
              </a:ext>
            </a:extLst>
          </p:cNvPr>
          <p:cNvSpPr/>
          <p:nvPr/>
        </p:nvSpPr>
        <p:spPr>
          <a:xfrm>
            <a:off x="10234721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1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F10C800-D6DC-1F9C-3973-B2B676E49540}"/>
              </a:ext>
            </a:extLst>
          </p:cNvPr>
          <p:cNvSpPr txBox="1"/>
          <p:nvPr/>
        </p:nvSpPr>
        <p:spPr>
          <a:xfrm>
            <a:off x="4108918" y="3379939"/>
            <a:ext cx="505949" cy="859222"/>
          </a:xfrm>
          <a:custGeom>
            <a:avLst/>
            <a:gdLst/>
            <a:ahLst/>
            <a:cxnLst/>
            <a:rect l="l" t="t" r="r" b="b"/>
            <a:pathLst>
              <a:path w="505949" h="859222">
                <a:moveTo>
                  <a:pt x="0" y="0"/>
                </a:moveTo>
                <a:lnTo>
                  <a:pt x="505949" y="0"/>
                </a:lnTo>
                <a:lnTo>
                  <a:pt x="505949" y="209512"/>
                </a:lnTo>
                <a:lnTo>
                  <a:pt x="359959" y="209512"/>
                </a:lnTo>
                <a:lnTo>
                  <a:pt x="359959" y="859222"/>
                </a:lnTo>
                <a:lnTo>
                  <a:pt x="143761" y="859222"/>
                </a:lnTo>
                <a:lnTo>
                  <a:pt x="143761" y="209512"/>
                </a:lnTo>
                <a:lnTo>
                  <a:pt x="0" y="2095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84F286-F59F-D12B-2E60-486F7E5FD4A2}"/>
              </a:ext>
            </a:extLst>
          </p:cNvPr>
          <p:cNvSpPr txBox="1"/>
          <p:nvPr/>
        </p:nvSpPr>
        <p:spPr>
          <a:xfrm>
            <a:off x="4639879" y="3379939"/>
            <a:ext cx="568356" cy="859222"/>
          </a:xfrm>
          <a:custGeom>
            <a:avLst/>
            <a:gdLst/>
            <a:ahLst/>
            <a:cxnLst/>
            <a:rect l="l" t="t" r="r" b="b"/>
            <a:pathLst>
              <a:path w="568356" h="859222">
                <a:moveTo>
                  <a:pt x="0" y="0"/>
                </a:moveTo>
                <a:lnTo>
                  <a:pt x="216198" y="0"/>
                </a:lnTo>
                <a:lnTo>
                  <a:pt x="216198" y="289751"/>
                </a:lnTo>
                <a:lnTo>
                  <a:pt x="352158" y="289751"/>
                </a:lnTo>
                <a:lnTo>
                  <a:pt x="352158" y="0"/>
                </a:lnTo>
                <a:lnTo>
                  <a:pt x="568356" y="0"/>
                </a:lnTo>
                <a:lnTo>
                  <a:pt x="568356" y="859222"/>
                </a:lnTo>
                <a:lnTo>
                  <a:pt x="352158" y="859222"/>
                </a:lnTo>
                <a:lnTo>
                  <a:pt x="352158" y="512636"/>
                </a:lnTo>
                <a:lnTo>
                  <a:pt x="216198" y="512636"/>
                </a:lnTo>
                <a:lnTo>
                  <a:pt x="216198" y="859222"/>
                </a:lnTo>
                <a:lnTo>
                  <a:pt x="0" y="8592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DEC867-D5E1-9AFB-6BA2-45E42F600F1A}"/>
              </a:ext>
            </a:extLst>
          </p:cNvPr>
          <p:cNvSpPr txBox="1"/>
          <p:nvPr/>
        </p:nvSpPr>
        <p:spPr>
          <a:xfrm>
            <a:off x="5231753" y="3379939"/>
            <a:ext cx="657510" cy="859222"/>
          </a:xfrm>
          <a:custGeom>
            <a:avLst/>
            <a:gdLst/>
            <a:ahLst/>
            <a:cxnLst/>
            <a:rect l="l" t="t" r="r" b="b"/>
            <a:pathLst>
              <a:path w="657510" h="859222">
                <a:moveTo>
                  <a:pt x="171621" y="0"/>
                </a:moveTo>
                <a:lnTo>
                  <a:pt x="485889" y="0"/>
                </a:lnTo>
                <a:lnTo>
                  <a:pt x="657510" y="859222"/>
                </a:lnTo>
                <a:lnTo>
                  <a:pt x="421252" y="859222"/>
                </a:lnTo>
                <a:lnTo>
                  <a:pt x="403421" y="717690"/>
                </a:lnTo>
                <a:lnTo>
                  <a:pt x="254088" y="717690"/>
                </a:lnTo>
                <a:lnTo>
                  <a:pt x="236258" y="859222"/>
                </a:lnTo>
                <a:lnTo>
                  <a:pt x="0" y="859222"/>
                </a:lnTo>
                <a:lnTo>
                  <a:pt x="171621" y="0"/>
                </a:lnTo>
                <a:close/>
                <a:moveTo>
                  <a:pt x="327640" y="163821"/>
                </a:moveTo>
                <a:lnTo>
                  <a:pt x="277491" y="522665"/>
                </a:lnTo>
                <a:lnTo>
                  <a:pt x="380018" y="522665"/>
                </a:lnTo>
                <a:lnTo>
                  <a:pt x="329870" y="163821"/>
                </a:lnTo>
                <a:lnTo>
                  <a:pt x="327640" y="163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F4BA74-628E-DBEC-7B72-FBDDC8A469AC}"/>
              </a:ext>
            </a:extLst>
          </p:cNvPr>
          <p:cNvSpPr txBox="1"/>
          <p:nvPr/>
        </p:nvSpPr>
        <p:spPr>
          <a:xfrm>
            <a:off x="5925754" y="3379939"/>
            <a:ext cx="668654" cy="859222"/>
          </a:xfrm>
          <a:custGeom>
            <a:avLst/>
            <a:gdLst/>
            <a:ahLst/>
            <a:cxnLst/>
            <a:rect l="l" t="t" r="r" b="b"/>
            <a:pathLst>
              <a:path w="668654" h="859222">
                <a:moveTo>
                  <a:pt x="0" y="0"/>
                </a:moveTo>
                <a:lnTo>
                  <a:pt x="255203" y="0"/>
                </a:lnTo>
                <a:lnTo>
                  <a:pt x="474744" y="502606"/>
                </a:lnTo>
                <a:lnTo>
                  <a:pt x="475859" y="502606"/>
                </a:lnTo>
                <a:lnTo>
                  <a:pt x="475859" y="0"/>
                </a:lnTo>
                <a:lnTo>
                  <a:pt x="668654" y="0"/>
                </a:lnTo>
                <a:lnTo>
                  <a:pt x="668654" y="859222"/>
                </a:lnTo>
                <a:lnTo>
                  <a:pt x="413451" y="859222"/>
                </a:lnTo>
                <a:lnTo>
                  <a:pt x="193910" y="354387"/>
                </a:lnTo>
                <a:lnTo>
                  <a:pt x="192795" y="354387"/>
                </a:lnTo>
                <a:lnTo>
                  <a:pt x="192795" y="859222"/>
                </a:lnTo>
                <a:lnTo>
                  <a:pt x="0" y="8592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78F80-2CD0-FD35-0217-6B7DE1B8AF3B}"/>
              </a:ext>
            </a:extLst>
          </p:cNvPr>
          <p:cNvSpPr txBox="1"/>
          <p:nvPr/>
        </p:nvSpPr>
        <p:spPr>
          <a:xfrm>
            <a:off x="6659179" y="3379939"/>
            <a:ext cx="668655" cy="859222"/>
          </a:xfrm>
          <a:custGeom>
            <a:avLst/>
            <a:gdLst/>
            <a:ahLst/>
            <a:cxnLst/>
            <a:rect l="l" t="t" r="r" b="b"/>
            <a:pathLst>
              <a:path w="668655" h="859222">
                <a:moveTo>
                  <a:pt x="0" y="0"/>
                </a:moveTo>
                <a:lnTo>
                  <a:pt x="219542" y="0"/>
                </a:lnTo>
                <a:lnTo>
                  <a:pt x="219542" y="343243"/>
                </a:lnTo>
                <a:lnTo>
                  <a:pt x="220657" y="343243"/>
                </a:lnTo>
                <a:lnTo>
                  <a:pt x="387820" y="0"/>
                </a:lnTo>
                <a:lnTo>
                  <a:pt x="634108" y="0"/>
                </a:lnTo>
                <a:lnTo>
                  <a:pt x="411223" y="401193"/>
                </a:lnTo>
                <a:cubicBezTo>
                  <a:pt x="410480" y="401193"/>
                  <a:pt x="416424" y="412523"/>
                  <a:pt x="429054" y="435183"/>
                </a:cubicBezTo>
                <a:cubicBezTo>
                  <a:pt x="441684" y="457843"/>
                  <a:pt x="457472" y="486075"/>
                  <a:pt x="476417" y="519879"/>
                </a:cubicBezTo>
                <a:cubicBezTo>
                  <a:pt x="495362" y="553684"/>
                  <a:pt x="516165" y="590460"/>
                  <a:pt x="538825" y="630207"/>
                </a:cubicBezTo>
                <a:cubicBezTo>
                  <a:pt x="561485" y="669955"/>
                  <a:pt x="582473" y="706731"/>
                  <a:pt x="601790" y="740535"/>
                </a:cubicBezTo>
                <a:cubicBezTo>
                  <a:pt x="621107" y="774340"/>
                  <a:pt x="637080" y="802572"/>
                  <a:pt x="649710" y="825232"/>
                </a:cubicBezTo>
                <a:cubicBezTo>
                  <a:pt x="662340" y="847892"/>
                  <a:pt x="668655" y="859222"/>
                  <a:pt x="668655" y="859222"/>
                </a:cubicBezTo>
                <a:lnTo>
                  <a:pt x="414567" y="859222"/>
                </a:lnTo>
                <a:lnTo>
                  <a:pt x="218428" y="504835"/>
                </a:lnTo>
                <a:lnTo>
                  <a:pt x="217313" y="504835"/>
                </a:lnTo>
                <a:lnTo>
                  <a:pt x="217313" y="859222"/>
                </a:lnTo>
                <a:lnTo>
                  <a:pt x="0" y="8592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BBA4C4-651F-0BFE-A992-5601BA84EB2A}"/>
              </a:ext>
            </a:extLst>
          </p:cNvPr>
          <p:cNvSpPr txBox="1"/>
          <p:nvPr/>
        </p:nvSpPr>
        <p:spPr>
          <a:xfrm>
            <a:off x="7344980" y="3379939"/>
            <a:ext cx="565013" cy="859222"/>
          </a:xfrm>
          <a:custGeom>
            <a:avLst/>
            <a:gdLst/>
            <a:ahLst/>
            <a:cxnLst/>
            <a:rect l="l" t="t" r="r" b="b"/>
            <a:pathLst>
              <a:path w="565013" h="859222">
                <a:moveTo>
                  <a:pt x="61293" y="0"/>
                </a:moveTo>
                <a:lnTo>
                  <a:pt x="511521" y="0"/>
                </a:lnTo>
                <a:lnTo>
                  <a:pt x="565013" y="59065"/>
                </a:lnTo>
                <a:lnTo>
                  <a:pt x="565013" y="258547"/>
                </a:lnTo>
                <a:lnTo>
                  <a:pt x="346586" y="273034"/>
                </a:lnTo>
                <a:lnTo>
                  <a:pt x="346586" y="183880"/>
                </a:lnTo>
                <a:lnTo>
                  <a:pt x="220656" y="183880"/>
                </a:lnTo>
                <a:lnTo>
                  <a:pt x="220656" y="265233"/>
                </a:lnTo>
                <a:lnTo>
                  <a:pt x="563899" y="432397"/>
                </a:lnTo>
                <a:lnTo>
                  <a:pt x="563899" y="802386"/>
                </a:lnTo>
                <a:lnTo>
                  <a:pt x="511521" y="859222"/>
                </a:lnTo>
                <a:lnTo>
                  <a:pt x="61293" y="859222"/>
                </a:lnTo>
                <a:lnTo>
                  <a:pt x="0" y="802386"/>
                </a:lnTo>
                <a:lnTo>
                  <a:pt x="0" y="560556"/>
                </a:lnTo>
                <a:lnTo>
                  <a:pt x="219541" y="546068"/>
                </a:lnTo>
                <a:lnTo>
                  <a:pt x="219541" y="669769"/>
                </a:lnTo>
                <a:lnTo>
                  <a:pt x="344357" y="669769"/>
                </a:lnTo>
                <a:lnTo>
                  <a:pt x="344357" y="561670"/>
                </a:lnTo>
                <a:lnTo>
                  <a:pt x="0" y="394506"/>
                </a:lnTo>
                <a:lnTo>
                  <a:pt x="0" y="59065"/>
                </a:lnTo>
                <a:lnTo>
                  <a:pt x="612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8800" dirty="0">
              <a:solidFill>
                <a:schemeClr val="accent1"/>
              </a:solidFill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R 代码&#10;&#10;AI 生成的内容可能不正确。">
            <a:extLst>
              <a:ext uri="{FF2B5EF4-FFF2-40B4-BE49-F238E27FC236}">
                <a16:creationId xmlns:a16="http://schemas.microsoft.com/office/drawing/2014/main" id="{E5C49C9F-A050-0703-D01C-3D0BE1BF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-584200"/>
            <a:ext cx="8026400" cy="80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3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A111-1ED6-5EA4-7134-F3ED5634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4CD3DBC-54DB-D7EB-4892-0523E2156A75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328463-2091-8D09-09EA-0C8DBD5D3E2F}"/>
              </a:ext>
            </a:extLst>
          </p:cNvPr>
          <p:cNvSpPr txBox="1"/>
          <p:nvPr/>
        </p:nvSpPr>
        <p:spPr>
          <a:xfrm>
            <a:off x="1010341" y="1360579"/>
            <a:ext cx="6182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1.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提示词工程是一种“上下文编程”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14FD0C-416A-FE58-6269-0FB112E50D3A}"/>
              </a:ext>
            </a:extLst>
          </p:cNvPr>
          <p:cNvSpPr txBox="1"/>
          <p:nvPr/>
        </p:nvSpPr>
        <p:spPr>
          <a:xfrm>
            <a:off x="1010341" y="2340826"/>
            <a:ext cx="8103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2.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提示词工程是针对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“语义空间”的矢量导航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9B512-3127-57F2-9B96-24755B7F8C44}"/>
              </a:ext>
            </a:extLst>
          </p:cNvPr>
          <p:cNvSpPr txBox="1"/>
          <p:nvPr/>
        </p:nvSpPr>
        <p:spPr>
          <a:xfrm>
            <a:off x="1010340" y="3386314"/>
            <a:ext cx="10556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良好的提示词工程能帮助使用者突破平均化效应，提高使用上限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76A101-DECE-9684-FA53-AE19C12DECAB}"/>
              </a:ext>
            </a:extLst>
          </p:cNvPr>
          <p:cNvSpPr txBox="1"/>
          <p:nvPr/>
        </p:nvSpPr>
        <p:spPr>
          <a:xfrm>
            <a:off x="1010341" y="4431803"/>
            <a:ext cx="63124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4.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利用</a:t>
            </a: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LLM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构建工具离不开提示词工程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164EF9-B61E-E8B3-F6E4-8B7EFF303745}"/>
              </a:ext>
            </a:extLst>
          </p:cNvPr>
          <p:cNvSpPr txBox="1"/>
          <p:nvPr/>
        </p:nvSpPr>
        <p:spPr>
          <a:xfrm>
            <a:off x="1010341" y="5477291"/>
            <a:ext cx="940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5.</a:t>
            </a:r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学习提示词工程，本质上是在训练人类自己的逻辑思维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D70505-D233-0E66-4310-EC99C49D90BA}"/>
              </a:ext>
            </a:extLst>
          </p:cNvPr>
          <p:cNvSpPr txBox="1"/>
          <p:nvPr/>
        </p:nvSpPr>
        <p:spPr>
          <a:xfrm>
            <a:off x="4287746" y="383769"/>
            <a:ext cx="3323484" cy="94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b="1" spc="200" dirty="0">
                <a:latin typeface="+mn-ea"/>
                <a:sym typeface="Arial" panose="020B0604020202090204" pitchFamily="34" charset="0"/>
              </a:rPr>
              <a:t>提示词工程的作用</a:t>
            </a:r>
            <a:endParaRPr lang="en-US" altLang="zh-CN" sz="2000" b="1" spc="200" dirty="0">
              <a:latin typeface="+mn-ea"/>
              <a:sym typeface="Arial" panose="020B060402020209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bg1"/>
                </a:solidFill>
                <a:uFillTx/>
                <a:latin typeface="+mn-ea"/>
                <a:sym typeface="Arial" panose="020B0604020202090204" pitchFamily="34" charset="0"/>
              </a:rPr>
              <a:t>Ⅱ.</a:t>
            </a:r>
            <a:r>
              <a:rPr lang="zh-CN" altLang="en-US" sz="2000" b="1" spc="200" dirty="0">
                <a:solidFill>
                  <a:schemeClr val="bg1"/>
                </a:solidFill>
                <a:uFillTx/>
                <a:latin typeface="+mn-ea"/>
                <a:sym typeface="Arial" panose="020B0604020202090204" pitchFamily="34" charset="0"/>
              </a:rPr>
              <a:t>人机交互设计</a:t>
            </a:r>
            <a:endParaRPr lang="en-US" altLang="zh-CN" sz="2000" b="1" spc="200" dirty="0">
              <a:solidFill>
                <a:schemeClr val="bg1"/>
              </a:solidFill>
              <a:uFillTx/>
              <a:latin typeface="+mn-ea"/>
              <a:sym typeface="Arial" panose="020B0604020202090204" pitchFamily="34" charset="0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D46D14C-F99F-B7C2-A759-6F2ED0C549E4}"/>
              </a:ext>
            </a:extLst>
          </p:cNvPr>
          <p:cNvSpPr/>
          <p:nvPr/>
        </p:nvSpPr>
        <p:spPr>
          <a:xfrm>
            <a:off x="514773" y="1602605"/>
            <a:ext cx="434607" cy="1150392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A7F8A40-6AEA-00B6-29DB-F382AED8FD72}"/>
              </a:ext>
            </a:extLst>
          </p:cNvPr>
          <p:cNvSpPr/>
          <p:nvPr/>
        </p:nvSpPr>
        <p:spPr>
          <a:xfrm>
            <a:off x="514772" y="3680316"/>
            <a:ext cx="434607" cy="2085475"/>
          </a:xfrm>
          <a:prstGeom prst="leftBrace">
            <a:avLst>
              <a:gd name="adj1" fmla="val 8333"/>
              <a:gd name="adj2" fmla="val 4772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10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CDD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3CCA-E5BA-2C64-62F7-F2AE8455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9F1232-2864-CE4B-50CF-65D471D5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09" y="45587"/>
            <a:ext cx="7148552" cy="6812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EB90BC-D538-D041-624C-EF38E7C0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38" y="30203"/>
            <a:ext cx="7197853" cy="6843179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1650EEB-6252-9739-D7F4-77CFB6138AE1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62A35C-324B-76B9-3660-9E94A9010EDA}"/>
              </a:ext>
            </a:extLst>
          </p:cNvPr>
          <p:cNvSpPr txBox="1"/>
          <p:nvPr/>
        </p:nvSpPr>
        <p:spPr>
          <a:xfrm>
            <a:off x="3186514" y="345096"/>
            <a:ext cx="617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提示词工程是一种“上下文编程”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11A65B-6403-CB51-ED30-25391A00C5A5}"/>
              </a:ext>
            </a:extLst>
          </p:cNvPr>
          <p:cNvSpPr txBox="1"/>
          <p:nvPr/>
        </p:nvSpPr>
        <p:spPr>
          <a:xfrm>
            <a:off x="7611752" y="86831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以</a:t>
            </a:r>
            <a:r>
              <a:rPr lang="zh-CN" altLang="en-US" b="1" dirty="0"/>
              <a:t>思维链</a:t>
            </a:r>
            <a:r>
              <a:rPr lang="en-US" altLang="zh-CN" b="1" dirty="0"/>
              <a:t>(CoT)</a:t>
            </a:r>
            <a:r>
              <a:rPr lang="zh-CN" altLang="en-US" dirty="0"/>
              <a:t>为例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8FD2DB-D14E-7D0E-7801-36175D28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39" y="1559954"/>
            <a:ext cx="9260721" cy="55241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0E4478-24A9-7B19-EBC2-1738F835D27A}"/>
              </a:ext>
            </a:extLst>
          </p:cNvPr>
          <p:cNvSpPr txBox="1"/>
          <p:nvPr/>
        </p:nvSpPr>
        <p:spPr>
          <a:xfrm>
            <a:off x="405431" y="1191583"/>
            <a:ext cx="4655966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场景假设：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你是一个二年级小学生，你的数学作业还有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分钟截止提交（全是填空题）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DeepSeek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，我赶时间，别说这么多中间过程了！直接给我输出最终结果吧！”</a:t>
            </a:r>
          </a:p>
        </p:txBody>
      </p:sp>
    </p:spTree>
    <p:extLst>
      <p:ext uri="{BB962C8B-B14F-4D97-AF65-F5344CB8AC3E}">
        <p14:creationId xmlns:p14="http://schemas.microsoft.com/office/powerpoint/2010/main" val="406683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FC3A1-97D8-266B-231F-9CF57E4A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DE97341-0E3F-4D8E-F5BF-C56E81B26260}"/>
              </a:ext>
            </a:extLst>
          </p:cNvPr>
          <p:cNvSpPr>
            <a:spLocks/>
          </p:cNvSpPr>
          <p:nvPr/>
        </p:nvSpPr>
        <p:spPr>
          <a:xfrm>
            <a:off x="202010" y="208869"/>
            <a:ext cx="1749785" cy="466417"/>
          </a:xfrm>
          <a:custGeom>
            <a:avLst/>
            <a:gdLst>
              <a:gd name="connsiteX0" fmla="*/ 964636 w 1749785"/>
              <a:gd name="connsiteY0" fmla="*/ 391220 h 466417"/>
              <a:gd name="connsiteX1" fmla="*/ 950980 w 1749785"/>
              <a:gd name="connsiteY1" fmla="*/ 393511 h 466417"/>
              <a:gd name="connsiteX2" fmla="*/ 946842 w 1749785"/>
              <a:gd name="connsiteY2" fmla="*/ 403033 h 466417"/>
              <a:gd name="connsiteX3" fmla="*/ 950097 w 1749785"/>
              <a:gd name="connsiteY3" fmla="*/ 411064 h 466417"/>
              <a:gd name="connsiteX4" fmla="*/ 960774 w 1749785"/>
              <a:gd name="connsiteY4" fmla="*/ 413355 h 466417"/>
              <a:gd name="connsiteX5" fmla="*/ 975754 w 1749785"/>
              <a:gd name="connsiteY5" fmla="*/ 410264 h 466417"/>
              <a:gd name="connsiteX6" fmla="*/ 984361 w 1749785"/>
              <a:gd name="connsiteY6" fmla="*/ 402260 h 466417"/>
              <a:gd name="connsiteX7" fmla="*/ 984361 w 1749785"/>
              <a:gd name="connsiteY7" fmla="*/ 391220 h 466417"/>
              <a:gd name="connsiteX8" fmla="*/ 525741 w 1749785"/>
              <a:gd name="connsiteY8" fmla="*/ 378469 h 466417"/>
              <a:gd name="connsiteX9" fmla="*/ 525741 w 1749785"/>
              <a:gd name="connsiteY9" fmla="*/ 409491 h 466417"/>
              <a:gd name="connsiteX10" fmla="*/ 538072 w 1749785"/>
              <a:gd name="connsiteY10" fmla="*/ 409629 h 466417"/>
              <a:gd name="connsiteX11" fmla="*/ 549797 w 1749785"/>
              <a:gd name="connsiteY11" fmla="*/ 408911 h 466417"/>
              <a:gd name="connsiteX12" fmla="*/ 557301 w 1749785"/>
              <a:gd name="connsiteY12" fmla="*/ 406538 h 466417"/>
              <a:gd name="connsiteX13" fmla="*/ 561246 w 1749785"/>
              <a:gd name="connsiteY13" fmla="*/ 401873 h 466417"/>
              <a:gd name="connsiteX14" fmla="*/ 562405 w 1749785"/>
              <a:gd name="connsiteY14" fmla="*/ 394118 h 466417"/>
              <a:gd name="connsiteX15" fmla="*/ 561246 w 1749785"/>
              <a:gd name="connsiteY15" fmla="*/ 386887 h 466417"/>
              <a:gd name="connsiteX16" fmla="*/ 557384 w 1749785"/>
              <a:gd name="connsiteY16" fmla="*/ 382029 h 466417"/>
              <a:gd name="connsiteX17" fmla="*/ 549880 w 1749785"/>
              <a:gd name="connsiteY17" fmla="*/ 379269 h 466417"/>
              <a:gd name="connsiteX18" fmla="*/ 538072 w 1749785"/>
              <a:gd name="connsiteY18" fmla="*/ 378469 h 466417"/>
              <a:gd name="connsiteX19" fmla="*/ 652672 w 1749785"/>
              <a:gd name="connsiteY19" fmla="*/ 353409 h 466417"/>
              <a:gd name="connsiteX20" fmla="*/ 642879 w 1749785"/>
              <a:gd name="connsiteY20" fmla="*/ 354927 h 466417"/>
              <a:gd name="connsiteX21" fmla="*/ 636534 w 1749785"/>
              <a:gd name="connsiteY21" fmla="*/ 359950 h 466417"/>
              <a:gd name="connsiteX22" fmla="*/ 633195 w 1749785"/>
              <a:gd name="connsiteY22" fmla="*/ 369278 h 466417"/>
              <a:gd name="connsiteX23" fmla="*/ 632230 w 1749785"/>
              <a:gd name="connsiteY23" fmla="*/ 383740 h 466417"/>
              <a:gd name="connsiteX24" fmla="*/ 633278 w 1749785"/>
              <a:gd name="connsiteY24" fmla="*/ 398175 h 466417"/>
              <a:gd name="connsiteX25" fmla="*/ 636727 w 1749785"/>
              <a:gd name="connsiteY25" fmla="*/ 407448 h 466417"/>
              <a:gd name="connsiteX26" fmla="*/ 642962 w 1749785"/>
              <a:gd name="connsiteY26" fmla="*/ 412278 h 466417"/>
              <a:gd name="connsiteX27" fmla="*/ 652672 w 1749785"/>
              <a:gd name="connsiteY27" fmla="*/ 413520 h 466417"/>
              <a:gd name="connsiteX28" fmla="*/ 652672 w 1749785"/>
              <a:gd name="connsiteY28" fmla="*/ 413686 h 466417"/>
              <a:gd name="connsiteX29" fmla="*/ 662439 w 1749785"/>
              <a:gd name="connsiteY29" fmla="*/ 412278 h 466417"/>
              <a:gd name="connsiteX30" fmla="*/ 668784 w 1749785"/>
              <a:gd name="connsiteY30" fmla="*/ 407448 h 466417"/>
              <a:gd name="connsiteX31" fmla="*/ 672122 w 1749785"/>
              <a:gd name="connsiteY31" fmla="*/ 398175 h 466417"/>
              <a:gd name="connsiteX32" fmla="*/ 673088 w 1749785"/>
              <a:gd name="connsiteY32" fmla="*/ 383740 h 466417"/>
              <a:gd name="connsiteX33" fmla="*/ 672039 w 1749785"/>
              <a:gd name="connsiteY33" fmla="*/ 369278 h 466417"/>
              <a:gd name="connsiteX34" fmla="*/ 668591 w 1749785"/>
              <a:gd name="connsiteY34" fmla="*/ 359950 h 466417"/>
              <a:gd name="connsiteX35" fmla="*/ 662356 w 1749785"/>
              <a:gd name="connsiteY35" fmla="*/ 354927 h 466417"/>
              <a:gd name="connsiteX36" fmla="*/ 652672 w 1749785"/>
              <a:gd name="connsiteY36" fmla="*/ 353409 h 466417"/>
              <a:gd name="connsiteX37" fmla="*/ 1694223 w 1749785"/>
              <a:gd name="connsiteY37" fmla="*/ 353244 h 466417"/>
              <a:gd name="connsiteX38" fmla="*/ 1683464 w 1749785"/>
              <a:gd name="connsiteY38" fmla="*/ 355286 h 466417"/>
              <a:gd name="connsiteX39" fmla="*/ 1676705 w 1749785"/>
              <a:gd name="connsiteY39" fmla="*/ 361192 h 466417"/>
              <a:gd name="connsiteX40" fmla="*/ 1673173 w 1749785"/>
              <a:gd name="connsiteY40" fmla="*/ 370714 h 466417"/>
              <a:gd name="connsiteX41" fmla="*/ 1672208 w 1749785"/>
              <a:gd name="connsiteY41" fmla="*/ 383575 h 466417"/>
              <a:gd name="connsiteX42" fmla="*/ 1673173 w 1749785"/>
              <a:gd name="connsiteY42" fmla="*/ 395995 h 466417"/>
              <a:gd name="connsiteX43" fmla="*/ 1676705 w 1749785"/>
              <a:gd name="connsiteY43" fmla="*/ 405434 h 466417"/>
              <a:gd name="connsiteX44" fmla="*/ 1683464 w 1749785"/>
              <a:gd name="connsiteY44" fmla="*/ 411423 h 466417"/>
              <a:gd name="connsiteX45" fmla="*/ 1694140 w 1749785"/>
              <a:gd name="connsiteY45" fmla="*/ 413521 h 466417"/>
              <a:gd name="connsiteX46" fmla="*/ 1704623 w 1749785"/>
              <a:gd name="connsiteY46" fmla="*/ 411147 h 466417"/>
              <a:gd name="connsiteX47" fmla="*/ 1710693 w 1749785"/>
              <a:gd name="connsiteY47" fmla="*/ 404716 h 466417"/>
              <a:gd name="connsiteX48" fmla="*/ 1713452 w 1749785"/>
              <a:gd name="connsiteY48" fmla="*/ 395195 h 466417"/>
              <a:gd name="connsiteX49" fmla="*/ 1714059 w 1749785"/>
              <a:gd name="connsiteY49" fmla="*/ 383575 h 466417"/>
              <a:gd name="connsiteX50" fmla="*/ 1713369 w 1749785"/>
              <a:gd name="connsiteY50" fmla="*/ 371487 h 466417"/>
              <a:gd name="connsiteX51" fmla="*/ 1710610 w 1749785"/>
              <a:gd name="connsiteY51" fmla="*/ 361882 h 466417"/>
              <a:gd name="connsiteX52" fmla="*/ 1704623 w 1749785"/>
              <a:gd name="connsiteY52" fmla="*/ 355562 h 466417"/>
              <a:gd name="connsiteX53" fmla="*/ 1694223 w 1749785"/>
              <a:gd name="connsiteY53" fmla="*/ 353244 h 466417"/>
              <a:gd name="connsiteX54" fmla="*/ 1537469 w 1749785"/>
              <a:gd name="connsiteY54" fmla="*/ 335994 h 466417"/>
              <a:gd name="connsiteX55" fmla="*/ 1563015 w 1749785"/>
              <a:gd name="connsiteY55" fmla="*/ 335994 h 466417"/>
              <a:gd name="connsiteX56" fmla="*/ 1563015 w 1749785"/>
              <a:gd name="connsiteY56" fmla="*/ 394367 h 466417"/>
              <a:gd name="connsiteX57" fmla="*/ 1566105 w 1749785"/>
              <a:gd name="connsiteY57" fmla="*/ 407945 h 466417"/>
              <a:gd name="connsiteX58" fmla="*/ 1578520 w 1749785"/>
              <a:gd name="connsiteY58" fmla="*/ 412168 h 466417"/>
              <a:gd name="connsiteX59" fmla="*/ 1590934 w 1749785"/>
              <a:gd name="connsiteY59" fmla="*/ 409270 h 466417"/>
              <a:gd name="connsiteX60" fmla="*/ 1598245 w 1749785"/>
              <a:gd name="connsiteY60" fmla="*/ 398948 h 466417"/>
              <a:gd name="connsiteX61" fmla="*/ 1598245 w 1749785"/>
              <a:gd name="connsiteY61" fmla="*/ 335994 h 466417"/>
              <a:gd name="connsiteX62" fmla="*/ 1623681 w 1749785"/>
              <a:gd name="connsiteY62" fmla="*/ 335994 h 466417"/>
              <a:gd name="connsiteX63" fmla="*/ 1623681 w 1749785"/>
              <a:gd name="connsiteY63" fmla="*/ 431156 h 466417"/>
              <a:gd name="connsiteX64" fmla="*/ 1600590 w 1749785"/>
              <a:gd name="connsiteY64" fmla="*/ 431156 h 466417"/>
              <a:gd name="connsiteX65" fmla="*/ 1598659 w 1749785"/>
              <a:gd name="connsiteY65" fmla="*/ 419703 h 466417"/>
              <a:gd name="connsiteX66" fmla="*/ 1587293 w 1749785"/>
              <a:gd name="connsiteY66" fmla="*/ 429749 h 466417"/>
              <a:gd name="connsiteX67" fmla="*/ 1569416 w 1749785"/>
              <a:gd name="connsiteY67" fmla="*/ 432923 h 466417"/>
              <a:gd name="connsiteX68" fmla="*/ 1554518 w 1749785"/>
              <a:gd name="connsiteY68" fmla="*/ 430880 h 466417"/>
              <a:gd name="connsiteX69" fmla="*/ 1544669 w 1749785"/>
              <a:gd name="connsiteY69" fmla="*/ 424809 h 466417"/>
              <a:gd name="connsiteX70" fmla="*/ 1539152 w 1749785"/>
              <a:gd name="connsiteY70" fmla="*/ 414845 h 466417"/>
              <a:gd name="connsiteX71" fmla="*/ 1537469 w 1749785"/>
              <a:gd name="connsiteY71" fmla="*/ 401184 h 466417"/>
              <a:gd name="connsiteX72" fmla="*/ 816792 w 1749785"/>
              <a:gd name="connsiteY72" fmla="*/ 335994 h 466417"/>
              <a:gd name="connsiteX73" fmla="*/ 842338 w 1749785"/>
              <a:gd name="connsiteY73" fmla="*/ 335994 h 466417"/>
              <a:gd name="connsiteX74" fmla="*/ 842338 w 1749785"/>
              <a:gd name="connsiteY74" fmla="*/ 394367 h 466417"/>
              <a:gd name="connsiteX75" fmla="*/ 845483 w 1749785"/>
              <a:gd name="connsiteY75" fmla="*/ 407890 h 466417"/>
              <a:gd name="connsiteX76" fmla="*/ 857898 w 1749785"/>
              <a:gd name="connsiteY76" fmla="*/ 412113 h 466417"/>
              <a:gd name="connsiteX77" fmla="*/ 870313 w 1749785"/>
              <a:gd name="connsiteY77" fmla="*/ 409215 h 466417"/>
              <a:gd name="connsiteX78" fmla="*/ 877623 w 1749785"/>
              <a:gd name="connsiteY78" fmla="*/ 398893 h 466417"/>
              <a:gd name="connsiteX79" fmla="*/ 877623 w 1749785"/>
              <a:gd name="connsiteY79" fmla="*/ 335994 h 466417"/>
              <a:gd name="connsiteX80" fmla="*/ 902976 w 1749785"/>
              <a:gd name="connsiteY80" fmla="*/ 335994 h 466417"/>
              <a:gd name="connsiteX81" fmla="*/ 902976 w 1749785"/>
              <a:gd name="connsiteY81" fmla="*/ 431156 h 466417"/>
              <a:gd name="connsiteX82" fmla="*/ 879913 w 1749785"/>
              <a:gd name="connsiteY82" fmla="*/ 431156 h 466417"/>
              <a:gd name="connsiteX83" fmla="*/ 877982 w 1749785"/>
              <a:gd name="connsiteY83" fmla="*/ 419703 h 466417"/>
              <a:gd name="connsiteX84" fmla="*/ 866616 w 1749785"/>
              <a:gd name="connsiteY84" fmla="*/ 429749 h 466417"/>
              <a:gd name="connsiteX85" fmla="*/ 848739 w 1749785"/>
              <a:gd name="connsiteY85" fmla="*/ 432923 h 466417"/>
              <a:gd name="connsiteX86" fmla="*/ 833841 w 1749785"/>
              <a:gd name="connsiteY86" fmla="*/ 430880 h 466417"/>
              <a:gd name="connsiteX87" fmla="*/ 823965 w 1749785"/>
              <a:gd name="connsiteY87" fmla="*/ 424809 h 466417"/>
              <a:gd name="connsiteX88" fmla="*/ 818447 w 1749785"/>
              <a:gd name="connsiteY88" fmla="*/ 414845 h 466417"/>
              <a:gd name="connsiteX89" fmla="*/ 816792 w 1749785"/>
              <a:gd name="connsiteY89" fmla="*/ 401184 h 466417"/>
              <a:gd name="connsiteX90" fmla="*/ 704786 w 1749785"/>
              <a:gd name="connsiteY90" fmla="*/ 335994 h 466417"/>
              <a:gd name="connsiteX91" fmla="*/ 733146 w 1749785"/>
              <a:gd name="connsiteY91" fmla="*/ 335994 h 466417"/>
              <a:gd name="connsiteX92" fmla="*/ 755520 w 1749785"/>
              <a:gd name="connsiteY92" fmla="*/ 403833 h 466417"/>
              <a:gd name="connsiteX93" fmla="*/ 756568 w 1749785"/>
              <a:gd name="connsiteY93" fmla="*/ 403833 h 466417"/>
              <a:gd name="connsiteX94" fmla="*/ 777701 w 1749785"/>
              <a:gd name="connsiteY94" fmla="*/ 335994 h 466417"/>
              <a:gd name="connsiteX95" fmla="*/ 805288 w 1749785"/>
              <a:gd name="connsiteY95" fmla="*/ 335994 h 466417"/>
              <a:gd name="connsiteX96" fmla="*/ 773425 w 1749785"/>
              <a:gd name="connsiteY96" fmla="*/ 422352 h 466417"/>
              <a:gd name="connsiteX97" fmla="*/ 763989 w 1749785"/>
              <a:gd name="connsiteY97" fmla="*/ 443576 h 466417"/>
              <a:gd name="connsiteX98" fmla="*/ 752954 w 1749785"/>
              <a:gd name="connsiteY98" fmla="*/ 457155 h 466417"/>
              <a:gd name="connsiteX99" fmla="*/ 738057 w 1749785"/>
              <a:gd name="connsiteY99" fmla="*/ 464276 h 466417"/>
              <a:gd name="connsiteX100" fmla="*/ 717118 w 1749785"/>
              <a:gd name="connsiteY100" fmla="*/ 466401 h 466417"/>
              <a:gd name="connsiteX101" fmla="*/ 717145 w 1749785"/>
              <a:gd name="connsiteY101" fmla="*/ 444377 h 466417"/>
              <a:gd name="connsiteX102" fmla="*/ 734388 w 1749785"/>
              <a:gd name="connsiteY102" fmla="*/ 440927 h 466417"/>
              <a:gd name="connsiteX103" fmla="*/ 741809 w 1749785"/>
              <a:gd name="connsiteY103" fmla="*/ 430273 h 466417"/>
              <a:gd name="connsiteX104" fmla="*/ 967119 w 1749785"/>
              <a:gd name="connsiteY104" fmla="*/ 334393 h 466417"/>
              <a:gd name="connsiteX105" fmla="*/ 987285 w 1749785"/>
              <a:gd name="connsiteY105" fmla="*/ 336436 h 466417"/>
              <a:gd name="connsiteX106" fmla="*/ 1000500 w 1749785"/>
              <a:gd name="connsiteY106" fmla="*/ 342342 h 466417"/>
              <a:gd name="connsiteX107" fmla="*/ 1007700 w 1749785"/>
              <a:gd name="connsiteY107" fmla="*/ 351946 h 466417"/>
              <a:gd name="connsiteX108" fmla="*/ 1009907 w 1749785"/>
              <a:gd name="connsiteY108" fmla="*/ 365249 h 466417"/>
              <a:gd name="connsiteX109" fmla="*/ 1009907 w 1749785"/>
              <a:gd name="connsiteY109" fmla="*/ 431156 h 466417"/>
              <a:gd name="connsiteX110" fmla="*/ 987010 w 1749785"/>
              <a:gd name="connsiteY110" fmla="*/ 431156 h 466417"/>
              <a:gd name="connsiteX111" fmla="*/ 984554 w 1749785"/>
              <a:gd name="connsiteY111" fmla="*/ 420117 h 466417"/>
              <a:gd name="connsiteX112" fmla="*/ 973795 w 1749785"/>
              <a:gd name="connsiteY112" fmla="*/ 429169 h 466417"/>
              <a:gd name="connsiteX113" fmla="*/ 954235 w 1749785"/>
              <a:gd name="connsiteY113" fmla="*/ 432978 h 466417"/>
              <a:gd name="connsiteX114" fmla="*/ 929930 w 1749785"/>
              <a:gd name="connsiteY114" fmla="*/ 425830 h 466417"/>
              <a:gd name="connsiteX115" fmla="*/ 921654 w 1749785"/>
              <a:gd name="connsiteY115" fmla="*/ 403888 h 466417"/>
              <a:gd name="connsiteX116" fmla="*/ 931613 w 1749785"/>
              <a:gd name="connsiteY116" fmla="*/ 380622 h 466417"/>
              <a:gd name="connsiteX117" fmla="*/ 960774 w 1749785"/>
              <a:gd name="connsiteY117" fmla="*/ 373943 h 466417"/>
              <a:gd name="connsiteX118" fmla="*/ 984361 w 1749785"/>
              <a:gd name="connsiteY118" fmla="*/ 373943 h 466417"/>
              <a:gd name="connsiteX119" fmla="*/ 984361 w 1749785"/>
              <a:gd name="connsiteY119" fmla="*/ 371459 h 466417"/>
              <a:gd name="connsiteX120" fmla="*/ 983589 w 1749785"/>
              <a:gd name="connsiteY120" fmla="*/ 364228 h 466417"/>
              <a:gd name="connsiteX121" fmla="*/ 980499 w 1749785"/>
              <a:gd name="connsiteY121" fmla="*/ 359398 h 466417"/>
              <a:gd name="connsiteX122" fmla="*/ 974319 w 1749785"/>
              <a:gd name="connsiteY122" fmla="*/ 356638 h 466417"/>
              <a:gd name="connsiteX123" fmla="*/ 964112 w 1749785"/>
              <a:gd name="connsiteY123" fmla="*/ 355728 h 466417"/>
              <a:gd name="connsiteX124" fmla="*/ 953904 w 1749785"/>
              <a:gd name="connsiteY124" fmla="*/ 356169 h 466417"/>
              <a:gd name="connsiteX125" fmla="*/ 943862 w 1749785"/>
              <a:gd name="connsiteY125" fmla="*/ 357494 h 466417"/>
              <a:gd name="connsiteX126" fmla="*/ 943862 w 1749785"/>
              <a:gd name="connsiteY126" fmla="*/ 335801 h 466417"/>
              <a:gd name="connsiteX127" fmla="*/ 955670 w 1749785"/>
              <a:gd name="connsiteY127" fmla="*/ 334752 h 466417"/>
              <a:gd name="connsiteX128" fmla="*/ 967119 w 1749785"/>
              <a:gd name="connsiteY128" fmla="*/ 334393 h 466417"/>
              <a:gd name="connsiteX129" fmla="*/ 652672 w 1749785"/>
              <a:gd name="connsiteY129" fmla="*/ 334310 h 466417"/>
              <a:gd name="connsiteX130" fmla="*/ 672398 w 1749785"/>
              <a:gd name="connsiteY130" fmla="*/ 336601 h 466417"/>
              <a:gd name="connsiteX131" fmla="*/ 686937 w 1749785"/>
              <a:gd name="connsiteY131" fmla="*/ 344522 h 466417"/>
              <a:gd name="connsiteX132" fmla="*/ 695985 w 1749785"/>
              <a:gd name="connsiteY132" fmla="*/ 359674 h 466417"/>
              <a:gd name="connsiteX133" fmla="*/ 695985 w 1749785"/>
              <a:gd name="connsiteY133" fmla="*/ 407614 h 466417"/>
              <a:gd name="connsiteX134" fmla="*/ 686937 w 1749785"/>
              <a:gd name="connsiteY134" fmla="*/ 422766 h 466417"/>
              <a:gd name="connsiteX135" fmla="*/ 672398 w 1749785"/>
              <a:gd name="connsiteY135" fmla="*/ 430715 h 466417"/>
              <a:gd name="connsiteX136" fmla="*/ 652672 w 1749785"/>
              <a:gd name="connsiteY136" fmla="*/ 433005 h 466417"/>
              <a:gd name="connsiteX137" fmla="*/ 632837 w 1749785"/>
              <a:gd name="connsiteY137" fmla="*/ 430715 h 466417"/>
              <a:gd name="connsiteX138" fmla="*/ 618215 w 1749785"/>
              <a:gd name="connsiteY138" fmla="*/ 422766 h 466417"/>
              <a:gd name="connsiteX139" fmla="*/ 609139 w 1749785"/>
              <a:gd name="connsiteY139" fmla="*/ 407614 h 466417"/>
              <a:gd name="connsiteX140" fmla="*/ 609139 w 1749785"/>
              <a:gd name="connsiteY140" fmla="*/ 359674 h 466417"/>
              <a:gd name="connsiteX141" fmla="*/ 618215 w 1749785"/>
              <a:gd name="connsiteY141" fmla="*/ 344522 h 466417"/>
              <a:gd name="connsiteX142" fmla="*/ 632837 w 1749785"/>
              <a:gd name="connsiteY142" fmla="*/ 336601 h 466417"/>
              <a:gd name="connsiteX143" fmla="*/ 652672 w 1749785"/>
              <a:gd name="connsiteY143" fmla="*/ 334310 h 466417"/>
              <a:gd name="connsiteX144" fmla="*/ 1090078 w 1749785"/>
              <a:gd name="connsiteY144" fmla="*/ 334227 h 466417"/>
              <a:gd name="connsiteX145" fmla="*/ 1104947 w 1749785"/>
              <a:gd name="connsiteY145" fmla="*/ 336242 h 466417"/>
              <a:gd name="connsiteX146" fmla="*/ 1114741 w 1749785"/>
              <a:gd name="connsiteY146" fmla="*/ 342342 h 466417"/>
              <a:gd name="connsiteX147" fmla="*/ 1120010 w 1749785"/>
              <a:gd name="connsiteY147" fmla="*/ 352277 h 466417"/>
              <a:gd name="connsiteX148" fmla="*/ 1121610 w 1749785"/>
              <a:gd name="connsiteY148" fmla="*/ 366077 h 466417"/>
              <a:gd name="connsiteX149" fmla="*/ 1121610 w 1749785"/>
              <a:gd name="connsiteY149" fmla="*/ 431101 h 466417"/>
              <a:gd name="connsiteX150" fmla="*/ 1096064 w 1749785"/>
              <a:gd name="connsiteY150" fmla="*/ 431101 h 466417"/>
              <a:gd name="connsiteX151" fmla="*/ 1096064 w 1749785"/>
              <a:gd name="connsiteY151" fmla="*/ 372811 h 466417"/>
              <a:gd name="connsiteX152" fmla="*/ 1095347 w 1749785"/>
              <a:gd name="connsiteY152" fmla="*/ 364531 h 466417"/>
              <a:gd name="connsiteX153" fmla="*/ 1092974 w 1749785"/>
              <a:gd name="connsiteY153" fmla="*/ 359012 h 466417"/>
              <a:gd name="connsiteX154" fmla="*/ 1088312 w 1749785"/>
              <a:gd name="connsiteY154" fmla="*/ 355921 h 466417"/>
              <a:gd name="connsiteX155" fmla="*/ 1080560 w 1749785"/>
              <a:gd name="connsiteY155" fmla="*/ 354955 h 466417"/>
              <a:gd name="connsiteX156" fmla="*/ 1067538 w 1749785"/>
              <a:gd name="connsiteY156" fmla="*/ 357714 h 466417"/>
              <a:gd name="connsiteX157" fmla="*/ 1060310 w 1749785"/>
              <a:gd name="connsiteY157" fmla="*/ 367954 h 466417"/>
              <a:gd name="connsiteX158" fmla="*/ 1060310 w 1749785"/>
              <a:gd name="connsiteY158" fmla="*/ 431046 h 466417"/>
              <a:gd name="connsiteX159" fmla="*/ 1034764 w 1749785"/>
              <a:gd name="connsiteY159" fmla="*/ 431046 h 466417"/>
              <a:gd name="connsiteX160" fmla="*/ 1034764 w 1749785"/>
              <a:gd name="connsiteY160" fmla="*/ 335994 h 466417"/>
              <a:gd name="connsiteX161" fmla="*/ 1060310 w 1749785"/>
              <a:gd name="connsiteY161" fmla="*/ 335994 h 466417"/>
              <a:gd name="connsiteX162" fmla="*/ 1060310 w 1749785"/>
              <a:gd name="connsiteY162" fmla="*/ 347448 h 466417"/>
              <a:gd name="connsiteX163" fmla="*/ 1071925 w 1749785"/>
              <a:gd name="connsiteY163" fmla="*/ 337484 h 466417"/>
              <a:gd name="connsiteX164" fmla="*/ 1090078 w 1749785"/>
              <a:gd name="connsiteY164" fmla="*/ 334227 h 466417"/>
              <a:gd name="connsiteX165" fmla="*/ 525741 w 1749785"/>
              <a:gd name="connsiteY165" fmla="*/ 330143 h 466417"/>
              <a:gd name="connsiteX166" fmla="*/ 525741 w 1749785"/>
              <a:gd name="connsiteY166" fmla="*/ 359205 h 466417"/>
              <a:gd name="connsiteX167" fmla="*/ 534734 w 1749785"/>
              <a:gd name="connsiteY167" fmla="*/ 359205 h 466417"/>
              <a:gd name="connsiteX168" fmla="*/ 545935 w 1749785"/>
              <a:gd name="connsiteY168" fmla="*/ 358598 h 466417"/>
              <a:gd name="connsiteX169" fmla="*/ 553577 w 1749785"/>
              <a:gd name="connsiteY169" fmla="*/ 356390 h 466417"/>
              <a:gd name="connsiteX170" fmla="*/ 557991 w 1749785"/>
              <a:gd name="connsiteY170" fmla="*/ 352001 h 466417"/>
              <a:gd name="connsiteX171" fmla="*/ 559398 w 1749785"/>
              <a:gd name="connsiteY171" fmla="*/ 344577 h 466417"/>
              <a:gd name="connsiteX172" fmla="*/ 557991 w 1749785"/>
              <a:gd name="connsiteY172" fmla="*/ 337015 h 466417"/>
              <a:gd name="connsiteX173" fmla="*/ 553687 w 1749785"/>
              <a:gd name="connsiteY173" fmla="*/ 332599 h 466417"/>
              <a:gd name="connsiteX174" fmla="*/ 546018 w 1749785"/>
              <a:gd name="connsiteY174" fmla="*/ 330584 h 466417"/>
              <a:gd name="connsiteX175" fmla="*/ 534734 w 1749785"/>
              <a:gd name="connsiteY175" fmla="*/ 330143 h 466417"/>
              <a:gd name="connsiteX176" fmla="*/ 1232072 w 1749785"/>
              <a:gd name="connsiteY176" fmla="*/ 308809 h 466417"/>
              <a:gd name="connsiteX177" fmla="*/ 1322753 w 1749785"/>
              <a:gd name="connsiteY177" fmla="*/ 308809 h 466417"/>
              <a:gd name="connsiteX178" fmla="*/ 1322753 w 1749785"/>
              <a:gd name="connsiteY178" fmla="*/ 332268 h 466417"/>
              <a:gd name="connsiteX179" fmla="*/ 1290724 w 1749785"/>
              <a:gd name="connsiteY179" fmla="*/ 332268 h 466417"/>
              <a:gd name="connsiteX180" fmla="*/ 1290724 w 1749785"/>
              <a:gd name="connsiteY180" fmla="*/ 431157 h 466417"/>
              <a:gd name="connsiteX181" fmla="*/ 1264129 w 1749785"/>
              <a:gd name="connsiteY181" fmla="*/ 431157 h 466417"/>
              <a:gd name="connsiteX182" fmla="*/ 1264129 w 1749785"/>
              <a:gd name="connsiteY182" fmla="*/ 332268 h 466417"/>
              <a:gd name="connsiteX183" fmla="*/ 1232072 w 1749785"/>
              <a:gd name="connsiteY183" fmla="*/ 332268 h 466417"/>
              <a:gd name="connsiteX184" fmla="*/ 1189945 w 1749785"/>
              <a:gd name="connsiteY184" fmla="*/ 308809 h 466417"/>
              <a:gd name="connsiteX185" fmla="*/ 1216733 w 1749785"/>
              <a:gd name="connsiteY185" fmla="*/ 308809 h 466417"/>
              <a:gd name="connsiteX186" fmla="*/ 1216733 w 1749785"/>
              <a:gd name="connsiteY186" fmla="*/ 431129 h 466417"/>
              <a:gd name="connsiteX187" fmla="*/ 1189945 w 1749785"/>
              <a:gd name="connsiteY187" fmla="*/ 431129 h 466417"/>
              <a:gd name="connsiteX188" fmla="*/ 498870 w 1749785"/>
              <a:gd name="connsiteY188" fmla="*/ 308808 h 466417"/>
              <a:gd name="connsiteX189" fmla="*/ 540086 w 1749785"/>
              <a:gd name="connsiteY189" fmla="*/ 308808 h 466417"/>
              <a:gd name="connsiteX190" fmla="*/ 562294 w 1749785"/>
              <a:gd name="connsiteY190" fmla="*/ 310851 h 466417"/>
              <a:gd name="connsiteX191" fmla="*/ 576281 w 1749785"/>
              <a:gd name="connsiteY191" fmla="*/ 317005 h 466417"/>
              <a:gd name="connsiteX192" fmla="*/ 583592 w 1749785"/>
              <a:gd name="connsiteY192" fmla="*/ 327327 h 466417"/>
              <a:gd name="connsiteX193" fmla="*/ 585716 w 1749785"/>
              <a:gd name="connsiteY193" fmla="*/ 341762 h 466417"/>
              <a:gd name="connsiteX194" fmla="*/ 581854 w 1749785"/>
              <a:gd name="connsiteY194" fmla="*/ 357632 h 466417"/>
              <a:gd name="connsiteX195" fmla="*/ 567922 w 1749785"/>
              <a:gd name="connsiteY195" fmla="*/ 366795 h 466417"/>
              <a:gd name="connsiteX196" fmla="*/ 567922 w 1749785"/>
              <a:gd name="connsiteY196" fmla="*/ 367512 h 466417"/>
              <a:gd name="connsiteX197" fmla="*/ 589413 w 1749785"/>
              <a:gd name="connsiteY197" fmla="*/ 395884 h 466417"/>
              <a:gd name="connsiteX198" fmla="*/ 587289 w 1749785"/>
              <a:gd name="connsiteY198" fmla="*/ 410760 h 466417"/>
              <a:gd name="connsiteX199" fmla="*/ 579978 w 1749785"/>
              <a:gd name="connsiteY199" fmla="*/ 421800 h 466417"/>
              <a:gd name="connsiteX200" fmla="*/ 565991 w 1749785"/>
              <a:gd name="connsiteY200" fmla="*/ 428672 h 466417"/>
              <a:gd name="connsiteX201" fmla="*/ 543783 w 1749785"/>
              <a:gd name="connsiteY201" fmla="*/ 431046 h 466417"/>
              <a:gd name="connsiteX202" fmla="*/ 498870 w 1749785"/>
              <a:gd name="connsiteY202" fmla="*/ 431046 h 466417"/>
              <a:gd name="connsiteX203" fmla="*/ 1437629 w 1749785"/>
              <a:gd name="connsiteY203" fmla="*/ 306931 h 466417"/>
              <a:gd name="connsiteX204" fmla="*/ 1466210 w 1749785"/>
              <a:gd name="connsiteY204" fmla="*/ 311127 h 466417"/>
              <a:gd name="connsiteX205" fmla="*/ 1466210 w 1749785"/>
              <a:gd name="connsiteY205" fmla="*/ 334227 h 466417"/>
              <a:gd name="connsiteX206" fmla="*/ 1453878 w 1749785"/>
              <a:gd name="connsiteY206" fmla="*/ 331136 h 466417"/>
              <a:gd name="connsiteX207" fmla="*/ 1439422 w 1749785"/>
              <a:gd name="connsiteY207" fmla="*/ 330004 h 466417"/>
              <a:gd name="connsiteX208" fmla="*/ 1425159 w 1749785"/>
              <a:gd name="connsiteY208" fmla="*/ 332019 h 466417"/>
              <a:gd name="connsiteX209" fmla="*/ 1415311 w 1749785"/>
              <a:gd name="connsiteY209" fmla="*/ 338726 h 466417"/>
              <a:gd name="connsiteX210" fmla="*/ 1409572 w 1749785"/>
              <a:gd name="connsiteY210" fmla="*/ 350952 h 466417"/>
              <a:gd name="connsiteX211" fmla="*/ 1407724 w 1749785"/>
              <a:gd name="connsiteY211" fmla="*/ 369830 h 466417"/>
              <a:gd name="connsiteX212" fmla="*/ 1409572 w 1749785"/>
              <a:gd name="connsiteY212" fmla="*/ 389481 h 466417"/>
              <a:gd name="connsiteX213" fmla="*/ 1415311 w 1749785"/>
              <a:gd name="connsiteY213" fmla="*/ 401625 h 466417"/>
              <a:gd name="connsiteX214" fmla="*/ 1425077 w 1749785"/>
              <a:gd name="connsiteY214" fmla="*/ 407890 h 466417"/>
              <a:gd name="connsiteX215" fmla="*/ 1439091 w 1749785"/>
              <a:gd name="connsiteY215" fmla="*/ 409656 h 466417"/>
              <a:gd name="connsiteX216" fmla="*/ 1453602 w 1749785"/>
              <a:gd name="connsiteY216" fmla="*/ 408497 h 466417"/>
              <a:gd name="connsiteX217" fmla="*/ 1467617 w 1749785"/>
              <a:gd name="connsiteY217" fmla="*/ 404881 h 466417"/>
              <a:gd name="connsiteX218" fmla="*/ 1467617 w 1749785"/>
              <a:gd name="connsiteY218" fmla="*/ 427816 h 466417"/>
              <a:gd name="connsiteX219" fmla="*/ 1454402 w 1749785"/>
              <a:gd name="connsiteY219" fmla="*/ 431515 h 466417"/>
              <a:gd name="connsiteX220" fmla="*/ 1437822 w 1749785"/>
              <a:gd name="connsiteY220" fmla="*/ 433005 h 466417"/>
              <a:gd name="connsiteX221" fmla="*/ 1413517 w 1749785"/>
              <a:gd name="connsiteY221" fmla="*/ 430245 h 466417"/>
              <a:gd name="connsiteX222" fmla="*/ 1394840 w 1749785"/>
              <a:gd name="connsiteY222" fmla="*/ 420641 h 466417"/>
              <a:gd name="connsiteX223" fmla="*/ 1382867 w 1749785"/>
              <a:gd name="connsiteY223" fmla="*/ 401321 h 466417"/>
              <a:gd name="connsiteX224" fmla="*/ 1378619 w 1749785"/>
              <a:gd name="connsiteY224" fmla="*/ 369858 h 466417"/>
              <a:gd name="connsiteX225" fmla="*/ 1382757 w 1749785"/>
              <a:gd name="connsiteY225" fmla="*/ 340161 h 466417"/>
              <a:gd name="connsiteX226" fmla="*/ 1394647 w 1749785"/>
              <a:gd name="connsiteY226" fmla="*/ 320676 h 466417"/>
              <a:gd name="connsiteX227" fmla="*/ 1413241 w 1749785"/>
              <a:gd name="connsiteY227" fmla="*/ 310105 h 466417"/>
              <a:gd name="connsiteX228" fmla="*/ 1437629 w 1749785"/>
              <a:gd name="connsiteY228" fmla="*/ 306931 h 466417"/>
              <a:gd name="connsiteX229" fmla="*/ 1648096 w 1749785"/>
              <a:gd name="connsiteY229" fmla="*/ 297217 h 466417"/>
              <a:gd name="connsiteX230" fmla="*/ 1673642 w 1749785"/>
              <a:gd name="connsiteY230" fmla="*/ 297217 h 466417"/>
              <a:gd name="connsiteX231" fmla="*/ 1673642 w 1749785"/>
              <a:gd name="connsiteY231" fmla="*/ 347448 h 466417"/>
              <a:gd name="connsiteX232" fmla="*/ 1683160 w 1749785"/>
              <a:gd name="connsiteY232" fmla="*/ 338174 h 466417"/>
              <a:gd name="connsiteX233" fmla="*/ 1702251 w 1749785"/>
              <a:gd name="connsiteY233" fmla="*/ 334228 h 466417"/>
              <a:gd name="connsiteX234" fmla="*/ 1721176 w 1749785"/>
              <a:gd name="connsiteY234" fmla="*/ 337650 h 466417"/>
              <a:gd name="connsiteX235" fmla="*/ 1732708 w 1749785"/>
              <a:gd name="connsiteY235" fmla="*/ 347448 h 466417"/>
              <a:gd name="connsiteX236" fmla="*/ 1738529 w 1749785"/>
              <a:gd name="connsiteY236" fmla="*/ 363041 h 466417"/>
              <a:gd name="connsiteX237" fmla="*/ 1740129 w 1749785"/>
              <a:gd name="connsiteY237" fmla="*/ 383493 h 466417"/>
              <a:gd name="connsiteX238" fmla="*/ 1738529 w 1749785"/>
              <a:gd name="connsiteY238" fmla="*/ 402812 h 466417"/>
              <a:gd name="connsiteX239" fmla="*/ 1732708 w 1749785"/>
              <a:gd name="connsiteY239" fmla="*/ 418488 h 466417"/>
              <a:gd name="connsiteX240" fmla="*/ 1721176 w 1749785"/>
              <a:gd name="connsiteY240" fmla="*/ 429059 h 466417"/>
              <a:gd name="connsiteX241" fmla="*/ 1702251 w 1749785"/>
              <a:gd name="connsiteY241" fmla="*/ 432951 h 466417"/>
              <a:gd name="connsiteX242" fmla="*/ 1690526 w 1749785"/>
              <a:gd name="connsiteY242" fmla="*/ 431874 h 466417"/>
              <a:gd name="connsiteX243" fmla="*/ 1682250 w 1749785"/>
              <a:gd name="connsiteY243" fmla="*/ 428811 h 466417"/>
              <a:gd name="connsiteX244" fmla="*/ 1676732 w 1749785"/>
              <a:gd name="connsiteY244" fmla="*/ 424036 h 466417"/>
              <a:gd name="connsiteX245" fmla="*/ 1673118 w 1749785"/>
              <a:gd name="connsiteY245" fmla="*/ 417798 h 466417"/>
              <a:gd name="connsiteX246" fmla="*/ 1671353 w 1749785"/>
              <a:gd name="connsiteY246" fmla="*/ 431184 h 466417"/>
              <a:gd name="connsiteX247" fmla="*/ 1648096 w 1749785"/>
              <a:gd name="connsiteY247" fmla="*/ 431184 h 466417"/>
              <a:gd name="connsiteX248" fmla="*/ 1485907 w 1749785"/>
              <a:gd name="connsiteY248" fmla="*/ 297107 h 466417"/>
              <a:gd name="connsiteX249" fmla="*/ 1511453 w 1749785"/>
              <a:gd name="connsiteY249" fmla="*/ 297107 h 466417"/>
              <a:gd name="connsiteX250" fmla="*/ 1511453 w 1749785"/>
              <a:gd name="connsiteY250" fmla="*/ 401267 h 466417"/>
              <a:gd name="connsiteX251" fmla="*/ 1513219 w 1749785"/>
              <a:gd name="connsiteY251" fmla="*/ 409712 h 466417"/>
              <a:gd name="connsiteX252" fmla="*/ 1519399 w 1749785"/>
              <a:gd name="connsiteY252" fmla="*/ 411837 h 466417"/>
              <a:gd name="connsiteX253" fmla="*/ 1521688 w 1749785"/>
              <a:gd name="connsiteY253" fmla="*/ 411837 h 466417"/>
              <a:gd name="connsiteX254" fmla="*/ 1524447 w 1749785"/>
              <a:gd name="connsiteY254" fmla="*/ 411396 h 466417"/>
              <a:gd name="connsiteX255" fmla="*/ 1524447 w 1749785"/>
              <a:gd name="connsiteY255" fmla="*/ 431129 h 466417"/>
              <a:gd name="connsiteX256" fmla="*/ 1513577 w 1749785"/>
              <a:gd name="connsiteY256" fmla="*/ 432206 h 466417"/>
              <a:gd name="connsiteX257" fmla="*/ 1500363 w 1749785"/>
              <a:gd name="connsiteY257" fmla="*/ 430715 h 466417"/>
              <a:gd name="connsiteX258" fmla="*/ 1491811 w 1749785"/>
              <a:gd name="connsiteY258" fmla="*/ 426217 h 466417"/>
              <a:gd name="connsiteX259" fmla="*/ 1487231 w 1749785"/>
              <a:gd name="connsiteY259" fmla="*/ 418544 h 466417"/>
              <a:gd name="connsiteX260" fmla="*/ 1485907 w 1749785"/>
              <a:gd name="connsiteY260" fmla="*/ 407504 h 466417"/>
              <a:gd name="connsiteX261" fmla="*/ 926288 w 1749785"/>
              <a:gd name="connsiteY261" fmla="*/ 225100 h 466417"/>
              <a:gd name="connsiteX262" fmla="*/ 926288 w 1749785"/>
              <a:gd name="connsiteY262" fmla="*/ 240859 h 466417"/>
              <a:gd name="connsiteX263" fmla="*/ 984719 w 1749785"/>
              <a:gd name="connsiteY263" fmla="*/ 240859 h 466417"/>
              <a:gd name="connsiteX264" fmla="*/ 984719 w 1749785"/>
              <a:gd name="connsiteY264" fmla="*/ 225100 h 466417"/>
              <a:gd name="connsiteX265" fmla="*/ 1044089 w 1749785"/>
              <a:gd name="connsiteY265" fmla="*/ 213950 h 466417"/>
              <a:gd name="connsiteX266" fmla="*/ 1066159 w 1749785"/>
              <a:gd name="connsiteY266" fmla="*/ 222009 h 466417"/>
              <a:gd name="connsiteX267" fmla="*/ 1048668 w 1749785"/>
              <a:gd name="connsiteY267" fmla="*/ 262111 h 466417"/>
              <a:gd name="connsiteX268" fmla="*/ 1027260 w 1749785"/>
              <a:gd name="connsiteY268" fmla="*/ 252230 h 466417"/>
              <a:gd name="connsiteX269" fmla="*/ 1044089 w 1749785"/>
              <a:gd name="connsiteY269" fmla="*/ 213950 h 466417"/>
              <a:gd name="connsiteX270" fmla="*/ 1178662 w 1749785"/>
              <a:gd name="connsiteY270" fmla="*/ 212101 h 466417"/>
              <a:gd name="connsiteX271" fmla="*/ 1202112 w 1749785"/>
              <a:gd name="connsiteY271" fmla="*/ 246545 h 466417"/>
              <a:gd name="connsiteX272" fmla="*/ 1180317 w 1749785"/>
              <a:gd name="connsiteY272" fmla="*/ 259130 h 466417"/>
              <a:gd name="connsiteX273" fmla="*/ 1165861 w 1749785"/>
              <a:gd name="connsiteY273" fmla="*/ 235146 h 466417"/>
              <a:gd name="connsiteX274" fmla="*/ 1160923 w 1749785"/>
              <a:gd name="connsiteY274" fmla="*/ 253444 h 466417"/>
              <a:gd name="connsiteX275" fmla="*/ 1152315 w 1749785"/>
              <a:gd name="connsiteY275" fmla="*/ 264815 h 466417"/>
              <a:gd name="connsiteX276" fmla="*/ 1133639 w 1749785"/>
              <a:gd name="connsiteY276" fmla="*/ 268486 h 466417"/>
              <a:gd name="connsiteX277" fmla="*/ 1091015 w 1749785"/>
              <a:gd name="connsiteY277" fmla="*/ 268486 h 466417"/>
              <a:gd name="connsiteX278" fmla="*/ 1068476 w 1749785"/>
              <a:gd name="connsiteY278" fmla="*/ 244668 h 466417"/>
              <a:gd name="connsiteX279" fmla="*/ 1068476 w 1749785"/>
              <a:gd name="connsiteY279" fmla="*/ 215964 h 466417"/>
              <a:gd name="connsiteX280" fmla="*/ 1093774 w 1749785"/>
              <a:gd name="connsiteY280" fmla="*/ 215964 h 466417"/>
              <a:gd name="connsiteX281" fmla="*/ 1093774 w 1749785"/>
              <a:gd name="connsiteY281" fmla="*/ 237575 h 466417"/>
              <a:gd name="connsiteX282" fmla="*/ 1096147 w 1749785"/>
              <a:gd name="connsiteY282" fmla="*/ 245993 h 466417"/>
              <a:gd name="connsiteX283" fmla="*/ 1104423 w 1749785"/>
              <a:gd name="connsiteY283" fmla="*/ 248366 h 466417"/>
              <a:gd name="connsiteX284" fmla="*/ 1126769 w 1749785"/>
              <a:gd name="connsiteY284" fmla="*/ 248366 h 466417"/>
              <a:gd name="connsiteX285" fmla="*/ 1135542 w 1749785"/>
              <a:gd name="connsiteY285" fmla="*/ 246545 h 466417"/>
              <a:gd name="connsiteX286" fmla="*/ 1139570 w 1749785"/>
              <a:gd name="connsiteY286" fmla="*/ 239396 h 466417"/>
              <a:gd name="connsiteX287" fmla="*/ 1142687 w 1749785"/>
              <a:gd name="connsiteY287" fmla="*/ 225293 h 466417"/>
              <a:gd name="connsiteX288" fmla="*/ 1164758 w 1749785"/>
              <a:gd name="connsiteY288" fmla="*/ 233186 h 466417"/>
              <a:gd name="connsiteX289" fmla="*/ 1158164 w 1749785"/>
              <a:gd name="connsiteY289" fmla="*/ 222726 h 466417"/>
              <a:gd name="connsiteX290" fmla="*/ 901570 w 1749785"/>
              <a:gd name="connsiteY290" fmla="*/ 203683 h 466417"/>
              <a:gd name="connsiteX291" fmla="*/ 1009604 w 1749785"/>
              <a:gd name="connsiteY291" fmla="*/ 203683 h 466417"/>
              <a:gd name="connsiteX292" fmla="*/ 1009604 w 1749785"/>
              <a:gd name="connsiteY292" fmla="*/ 271274 h 466417"/>
              <a:gd name="connsiteX293" fmla="*/ 984775 w 1749785"/>
              <a:gd name="connsiteY293" fmla="*/ 271274 h 466417"/>
              <a:gd name="connsiteX294" fmla="*/ 984775 w 1749785"/>
              <a:gd name="connsiteY294" fmla="*/ 262470 h 466417"/>
              <a:gd name="connsiteX295" fmla="*/ 926178 w 1749785"/>
              <a:gd name="connsiteY295" fmla="*/ 262470 h 466417"/>
              <a:gd name="connsiteX296" fmla="*/ 926178 w 1749785"/>
              <a:gd name="connsiteY296" fmla="*/ 271274 h 466417"/>
              <a:gd name="connsiteX297" fmla="*/ 901570 w 1749785"/>
              <a:gd name="connsiteY297" fmla="*/ 271274 h 466417"/>
              <a:gd name="connsiteX298" fmla="*/ 1300986 w 1749785"/>
              <a:gd name="connsiteY298" fmla="*/ 186985 h 466417"/>
              <a:gd name="connsiteX299" fmla="*/ 1325153 w 1749785"/>
              <a:gd name="connsiteY299" fmla="*/ 216654 h 466417"/>
              <a:gd name="connsiteX300" fmla="*/ 1348962 w 1749785"/>
              <a:gd name="connsiteY300" fmla="*/ 187013 h 466417"/>
              <a:gd name="connsiteX301" fmla="*/ 1348962 w 1749785"/>
              <a:gd name="connsiteY301" fmla="*/ 186985 h 466417"/>
              <a:gd name="connsiteX302" fmla="*/ 1071014 w 1749785"/>
              <a:gd name="connsiteY302" fmla="*/ 182183 h 466417"/>
              <a:gd name="connsiteX303" fmla="*/ 1071014 w 1749785"/>
              <a:gd name="connsiteY303" fmla="*/ 191180 h 466417"/>
              <a:gd name="connsiteX304" fmla="*/ 1158716 w 1749785"/>
              <a:gd name="connsiteY304" fmla="*/ 191180 h 466417"/>
              <a:gd name="connsiteX305" fmla="*/ 1158716 w 1749785"/>
              <a:gd name="connsiteY305" fmla="*/ 182183 h 466417"/>
              <a:gd name="connsiteX306" fmla="*/ 600091 w 1749785"/>
              <a:gd name="connsiteY306" fmla="*/ 178706 h 466417"/>
              <a:gd name="connsiteX307" fmla="*/ 600091 w 1749785"/>
              <a:gd name="connsiteY307" fmla="*/ 186765 h 466417"/>
              <a:gd name="connsiteX308" fmla="*/ 621500 w 1749785"/>
              <a:gd name="connsiteY308" fmla="*/ 186765 h 466417"/>
              <a:gd name="connsiteX309" fmla="*/ 621500 w 1749785"/>
              <a:gd name="connsiteY309" fmla="*/ 178706 h 466417"/>
              <a:gd name="connsiteX310" fmla="*/ 554846 w 1749785"/>
              <a:gd name="connsiteY310" fmla="*/ 178706 h 466417"/>
              <a:gd name="connsiteX311" fmla="*/ 554846 w 1749785"/>
              <a:gd name="connsiteY311" fmla="*/ 186765 h 466417"/>
              <a:gd name="connsiteX312" fmla="*/ 576090 w 1749785"/>
              <a:gd name="connsiteY312" fmla="*/ 186765 h 466417"/>
              <a:gd name="connsiteX313" fmla="*/ 576090 w 1749785"/>
              <a:gd name="connsiteY313" fmla="*/ 178706 h 466417"/>
              <a:gd name="connsiteX314" fmla="*/ 902315 w 1749785"/>
              <a:gd name="connsiteY314" fmla="*/ 175642 h 466417"/>
              <a:gd name="connsiteX315" fmla="*/ 1008693 w 1749785"/>
              <a:gd name="connsiteY315" fmla="*/ 175642 h 466417"/>
              <a:gd name="connsiteX316" fmla="*/ 1008693 w 1749785"/>
              <a:gd name="connsiteY316" fmla="*/ 195431 h 466417"/>
              <a:gd name="connsiteX317" fmla="*/ 902315 w 1749785"/>
              <a:gd name="connsiteY317" fmla="*/ 195431 h 466417"/>
              <a:gd name="connsiteX318" fmla="*/ 662164 w 1749785"/>
              <a:gd name="connsiteY318" fmla="*/ 157344 h 466417"/>
              <a:gd name="connsiteX319" fmla="*/ 706111 w 1749785"/>
              <a:gd name="connsiteY319" fmla="*/ 157344 h 466417"/>
              <a:gd name="connsiteX320" fmla="*/ 706111 w 1749785"/>
              <a:gd name="connsiteY320" fmla="*/ 227308 h 466417"/>
              <a:gd name="connsiteX321" fmla="*/ 720566 w 1749785"/>
              <a:gd name="connsiteY321" fmla="*/ 239590 h 466417"/>
              <a:gd name="connsiteX322" fmla="*/ 740513 w 1749785"/>
              <a:gd name="connsiteY322" fmla="*/ 243233 h 466417"/>
              <a:gd name="connsiteX323" fmla="*/ 835745 w 1749785"/>
              <a:gd name="connsiteY323" fmla="*/ 242874 h 466417"/>
              <a:gd name="connsiteX324" fmla="*/ 828214 w 1749785"/>
              <a:gd name="connsiteY324" fmla="*/ 268348 h 466417"/>
              <a:gd name="connsiteX325" fmla="*/ 734415 w 1749785"/>
              <a:gd name="connsiteY325" fmla="*/ 266886 h 466417"/>
              <a:gd name="connsiteX326" fmla="*/ 692869 w 1749785"/>
              <a:gd name="connsiteY326" fmla="*/ 247566 h 466417"/>
              <a:gd name="connsiteX327" fmla="*/ 671129 w 1749785"/>
              <a:gd name="connsiteY327" fmla="*/ 272185 h 466417"/>
              <a:gd name="connsiteX328" fmla="*/ 661419 w 1749785"/>
              <a:gd name="connsiteY328" fmla="*/ 241246 h 466417"/>
              <a:gd name="connsiteX329" fmla="*/ 680288 w 1749785"/>
              <a:gd name="connsiteY329" fmla="*/ 225100 h 466417"/>
              <a:gd name="connsiteX330" fmla="*/ 680288 w 1749785"/>
              <a:gd name="connsiteY330" fmla="*/ 182432 h 466417"/>
              <a:gd name="connsiteX331" fmla="*/ 662164 w 1749785"/>
              <a:gd name="connsiteY331" fmla="*/ 182432 h 466417"/>
              <a:gd name="connsiteX332" fmla="*/ 1071014 w 1749785"/>
              <a:gd name="connsiteY332" fmla="*/ 156930 h 466417"/>
              <a:gd name="connsiteX333" fmla="*/ 1071014 w 1749785"/>
              <a:gd name="connsiteY333" fmla="*/ 165899 h 466417"/>
              <a:gd name="connsiteX334" fmla="*/ 1158716 w 1749785"/>
              <a:gd name="connsiteY334" fmla="*/ 165899 h 466417"/>
              <a:gd name="connsiteX335" fmla="*/ 1158716 w 1749785"/>
              <a:gd name="connsiteY335" fmla="*/ 157012 h 466417"/>
              <a:gd name="connsiteX336" fmla="*/ 600091 w 1749785"/>
              <a:gd name="connsiteY336" fmla="*/ 155605 h 466417"/>
              <a:gd name="connsiteX337" fmla="*/ 600091 w 1749785"/>
              <a:gd name="connsiteY337" fmla="*/ 163664 h 466417"/>
              <a:gd name="connsiteX338" fmla="*/ 621500 w 1749785"/>
              <a:gd name="connsiteY338" fmla="*/ 163664 h 466417"/>
              <a:gd name="connsiteX339" fmla="*/ 621500 w 1749785"/>
              <a:gd name="connsiteY339" fmla="*/ 155605 h 466417"/>
              <a:gd name="connsiteX340" fmla="*/ 554846 w 1749785"/>
              <a:gd name="connsiteY340" fmla="*/ 155605 h 466417"/>
              <a:gd name="connsiteX341" fmla="*/ 554846 w 1749785"/>
              <a:gd name="connsiteY341" fmla="*/ 163664 h 466417"/>
              <a:gd name="connsiteX342" fmla="*/ 576090 w 1749785"/>
              <a:gd name="connsiteY342" fmla="*/ 163664 h 466417"/>
              <a:gd name="connsiteX343" fmla="*/ 576090 w 1749785"/>
              <a:gd name="connsiteY343" fmla="*/ 155605 h 466417"/>
              <a:gd name="connsiteX344" fmla="*/ 712621 w 1749785"/>
              <a:gd name="connsiteY344" fmla="*/ 151962 h 466417"/>
              <a:gd name="connsiteX345" fmla="*/ 829980 w 1749785"/>
              <a:gd name="connsiteY345" fmla="*/ 151962 h 466417"/>
              <a:gd name="connsiteX346" fmla="*/ 829980 w 1749785"/>
              <a:gd name="connsiteY346" fmla="*/ 175228 h 466417"/>
              <a:gd name="connsiteX347" fmla="*/ 798943 w 1749785"/>
              <a:gd name="connsiteY347" fmla="*/ 175228 h 466417"/>
              <a:gd name="connsiteX348" fmla="*/ 798943 w 1749785"/>
              <a:gd name="connsiteY348" fmla="*/ 208927 h 466417"/>
              <a:gd name="connsiteX349" fmla="*/ 799854 w 1749785"/>
              <a:gd name="connsiteY349" fmla="*/ 212763 h 466417"/>
              <a:gd name="connsiteX350" fmla="*/ 802971 w 1749785"/>
              <a:gd name="connsiteY350" fmla="*/ 213867 h 466417"/>
              <a:gd name="connsiteX351" fmla="*/ 805344 w 1749785"/>
              <a:gd name="connsiteY351" fmla="*/ 213867 h 466417"/>
              <a:gd name="connsiteX352" fmla="*/ 811512 w 1749785"/>
              <a:gd name="connsiteY352" fmla="*/ 209084 h 466417"/>
              <a:gd name="connsiteX353" fmla="*/ 811551 w 1749785"/>
              <a:gd name="connsiteY353" fmla="*/ 208182 h 466417"/>
              <a:gd name="connsiteX354" fmla="*/ 813565 w 1749785"/>
              <a:gd name="connsiteY354" fmla="*/ 186930 h 466417"/>
              <a:gd name="connsiteX355" fmla="*/ 833538 w 1749785"/>
              <a:gd name="connsiteY355" fmla="*/ 194079 h 466417"/>
              <a:gd name="connsiteX356" fmla="*/ 829704 w 1749785"/>
              <a:gd name="connsiteY356" fmla="*/ 219360 h 466417"/>
              <a:gd name="connsiteX357" fmla="*/ 822917 w 1749785"/>
              <a:gd name="connsiteY357" fmla="*/ 232193 h 466417"/>
              <a:gd name="connsiteX358" fmla="*/ 807551 w 1749785"/>
              <a:gd name="connsiteY358" fmla="*/ 236223 h 466417"/>
              <a:gd name="connsiteX359" fmla="*/ 794364 w 1749785"/>
              <a:gd name="connsiteY359" fmla="*/ 236112 h 466417"/>
              <a:gd name="connsiteX360" fmla="*/ 778252 w 1749785"/>
              <a:gd name="connsiteY360" fmla="*/ 231144 h 466417"/>
              <a:gd name="connsiteX361" fmla="*/ 773121 w 1749785"/>
              <a:gd name="connsiteY361" fmla="*/ 214585 h 466417"/>
              <a:gd name="connsiteX362" fmla="*/ 773121 w 1749785"/>
              <a:gd name="connsiteY362" fmla="*/ 175118 h 466417"/>
              <a:gd name="connsiteX363" fmla="*/ 759741 w 1749785"/>
              <a:gd name="connsiteY363" fmla="*/ 175118 h 466417"/>
              <a:gd name="connsiteX364" fmla="*/ 752790 w 1749785"/>
              <a:gd name="connsiteY364" fmla="*/ 210997 h 466417"/>
              <a:gd name="connsiteX365" fmla="*/ 729174 w 1749785"/>
              <a:gd name="connsiteY365" fmla="*/ 239038 h 466417"/>
              <a:gd name="connsiteX366" fmla="*/ 709863 w 1749785"/>
              <a:gd name="connsiteY366" fmla="*/ 219718 h 466417"/>
              <a:gd name="connsiteX367" fmla="*/ 728539 w 1749785"/>
              <a:gd name="connsiteY367" fmla="*/ 201227 h 466417"/>
              <a:gd name="connsiteX368" fmla="*/ 733865 w 1749785"/>
              <a:gd name="connsiteY368" fmla="*/ 175228 h 466417"/>
              <a:gd name="connsiteX369" fmla="*/ 712621 w 1749785"/>
              <a:gd name="connsiteY369" fmla="*/ 175228 h 466417"/>
              <a:gd name="connsiteX370" fmla="*/ 902315 w 1749785"/>
              <a:gd name="connsiteY370" fmla="*/ 147629 h 466417"/>
              <a:gd name="connsiteX371" fmla="*/ 1008693 w 1749785"/>
              <a:gd name="connsiteY371" fmla="*/ 147629 h 466417"/>
              <a:gd name="connsiteX372" fmla="*/ 1008693 w 1749785"/>
              <a:gd name="connsiteY372" fmla="*/ 167417 h 466417"/>
              <a:gd name="connsiteX373" fmla="*/ 902315 w 1749785"/>
              <a:gd name="connsiteY373" fmla="*/ 167417 h 466417"/>
              <a:gd name="connsiteX374" fmla="*/ 1071014 w 1749785"/>
              <a:gd name="connsiteY374" fmla="*/ 131621 h 466417"/>
              <a:gd name="connsiteX375" fmla="*/ 1071014 w 1749785"/>
              <a:gd name="connsiteY375" fmla="*/ 140618 h 466417"/>
              <a:gd name="connsiteX376" fmla="*/ 1158716 w 1749785"/>
              <a:gd name="connsiteY376" fmla="*/ 140618 h 466417"/>
              <a:gd name="connsiteX377" fmla="*/ 1158716 w 1749785"/>
              <a:gd name="connsiteY377" fmla="*/ 131621 h 466417"/>
              <a:gd name="connsiteX378" fmla="*/ 720373 w 1749785"/>
              <a:gd name="connsiteY378" fmla="*/ 106975 h 466417"/>
              <a:gd name="connsiteX379" fmla="*/ 821648 w 1749785"/>
              <a:gd name="connsiteY379" fmla="*/ 106975 h 466417"/>
              <a:gd name="connsiteX380" fmla="*/ 821648 w 1749785"/>
              <a:gd name="connsiteY380" fmla="*/ 130407 h 466417"/>
              <a:gd name="connsiteX381" fmla="*/ 720373 w 1749785"/>
              <a:gd name="connsiteY381" fmla="*/ 130407 h 466417"/>
              <a:gd name="connsiteX382" fmla="*/ 1682719 w 1749785"/>
              <a:gd name="connsiteY382" fmla="*/ 99468 h 466417"/>
              <a:gd name="connsiteX383" fmla="*/ 1709258 w 1749785"/>
              <a:gd name="connsiteY383" fmla="*/ 99468 h 466417"/>
              <a:gd name="connsiteX384" fmla="*/ 1709258 w 1749785"/>
              <a:gd name="connsiteY384" fmla="*/ 147435 h 466417"/>
              <a:gd name="connsiteX385" fmla="*/ 1744047 w 1749785"/>
              <a:gd name="connsiteY385" fmla="*/ 147435 h 466417"/>
              <a:gd name="connsiteX386" fmla="*/ 1744047 w 1749785"/>
              <a:gd name="connsiteY386" fmla="*/ 172275 h 466417"/>
              <a:gd name="connsiteX387" fmla="*/ 1709314 w 1749785"/>
              <a:gd name="connsiteY387" fmla="*/ 172275 h 466417"/>
              <a:gd name="connsiteX388" fmla="*/ 1709314 w 1749785"/>
              <a:gd name="connsiteY388" fmla="*/ 238955 h 466417"/>
              <a:gd name="connsiteX389" fmla="*/ 1749785 w 1749785"/>
              <a:gd name="connsiteY389" fmla="*/ 238955 h 466417"/>
              <a:gd name="connsiteX390" fmla="*/ 1749785 w 1749785"/>
              <a:gd name="connsiteY390" fmla="*/ 263794 h 466417"/>
              <a:gd name="connsiteX391" fmla="*/ 1641006 w 1749785"/>
              <a:gd name="connsiteY391" fmla="*/ 263794 h 466417"/>
              <a:gd name="connsiteX392" fmla="*/ 1641006 w 1749785"/>
              <a:gd name="connsiteY392" fmla="*/ 238955 h 466417"/>
              <a:gd name="connsiteX393" fmla="*/ 1682774 w 1749785"/>
              <a:gd name="connsiteY393" fmla="*/ 238955 h 466417"/>
              <a:gd name="connsiteX394" fmla="*/ 1682774 w 1749785"/>
              <a:gd name="connsiteY394" fmla="*/ 172164 h 466417"/>
              <a:gd name="connsiteX395" fmla="*/ 1649613 w 1749785"/>
              <a:gd name="connsiteY395" fmla="*/ 172164 h 466417"/>
              <a:gd name="connsiteX396" fmla="*/ 1649613 w 1749785"/>
              <a:gd name="connsiteY396" fmla="*/ 147325 h 466417"/>
              <a:gd name="connsiteX397" fmla="*/ 1682719 w 1749785"/>
              <a:gd name="connsiteY397" fmla="*/ 147325 h 466417"/>
              <a:gd name="connsiteX398" fmla="*/ 1230307 w 1749785"/>
              <a:gd name="connsiteY398" fmla="*/ 99468 h 466417"/>
              <a:gd name="connsiteX399" fmla="*/ 1255136 w 1749785"/>
              <a:gd name="connsiteY399" fmla="*/ 99468 h 466417"/>
              <a:gd name="connsiteX400" fmla="*/ 1255136 w 1749785"/>
              <a:gd name="connsiteY400" fmla="*/ 128226 h 466417"/>
              <a:gd name="connsiteX401" fmla="*/ 1268929 w 1749785"/>
              <a:gd name="connsiteY401" fmla="*/ 128226 h 466417"/>
              <a:gd name="connsiteX402" fmla="*/ 1268929 w 1749785"/>
              <a:gd name="connsiteY402" fmla="*/ 151851 h 466417"/>
              <a:gd name="connsiteX403" fmla="*/ 1255136 w 1749785"/>
              <a:gd name="connsiteY403" fmla="*/ 151851 h 466417"/>
              <a:gd name="connsiteX404" fmla="*/ 1255136 w 1749785"/>
              <a:gd name="connsiteY404" fmla="*/ 176691 h 466417"/>
              <a:gd name="connsiteX405" fmla="*/ 1270530 w 1749785"/>
              <a:gd name="connsiteY405" fmla="*/ 173765 h 466417"/>
              <a:gd name="connsiteX406" fmla="*/ 1270723 w 1749785"/>
              <a:gd name="connsiteY406" fmla="*/ 199046 h 466417"/>
              <a:gd name="connsiteX407" fmla="*/ 1255136 w 1749785"/>
              <a:gd name="connsiteY407" fmla="*/ 202330 h 466417"/>
              <a:gd name="connsiteX408" fmla="*/ 1255136 w 1749785"/>
              <a:gd name="connsiteY408" fmla="*/ 246489 h 466417"/>
              <a:gd name="connsiteX409" fmla="*/ 1250391 w 1749785"/>
              <a:gd name="connsiteY409" fmla="*/ 263518 h 466417"/>
              <a:gd name="connsiteX410" fmla="*/ 1236100 w 1749785"/>
              <a:gd name="connsiteY410" fmla="*/ 269397 h 466417"/>
              <a:gd name="connsiteX411" fmla="*/ 1216513 w 1749785"/>
              <a:gd name="connsiteY411" fmla="*/ 270473 h 466417"/>
              <a:gd name="connsiteX412" fmla="*/ 1212485 w 1749785"/>
              <a:gd name="connsiteY412" fmla="*/ 245634 h 466417"/>
              <a:gd name="connsiteX413" fmla="*/ 1223823 w 1749785"/>
              <a:gd name="connsiteY413" fmla="*/ 245799 h 466417"/>
              <a:gd name="connsiteX414" fmla="*/ 1229148 w 1749785"/>
              <a:gd name="connsiteY414" fmla="*/ 243978 h 466417"/>
              <a:gd name="connsiteX415" fmla="*/ 1230417 w 1749785"/>
              <a:gd name="connsiteY415" fmla="*/ 237740 h 466417"/>
              <a:gd name="connsiteX416" fmla="*/ 1230417 w 1749785"/>
              <a:gd name="connsiteY416" fmla="*/ 207712 h 466417"/>
              <a:gd name="connsiteX417" fmla="*/ 1212292 w 1749785"/>
              <a:gd name="connsiteY417" fmla="*/ 211742 h 466417"/>
              <a:gd name="connsiteX418" fmla="*/ 1210664 w 1749785"/>
              <a:gd name="connsiteY418" fmla="*/ 183535 h 466417"/>
              <a:gd name="connsiteX419" fmla="*/ 1230417 w 1749785"/>
              <a:gd name="connsiteY419" fmla="*/ 180775 h 466417"/>
              <a:gd name="connsiteX420" fmla="*/ 1230417 w 1749785"/>
              <a:gd name="connsiteY420" fmla="*/ 151851 h 466417"/>
              <a:gd name="connsiteX421" fmla="*/ 1212568 w 1749785"/>
              <a:gd name="connsiteY421" fmla="*/ 151851 h 466417"/>
              <a:gd name="connsiteX422" fmla="*/ 1212568 w 1749785"/>
              <a:gd name="connsiteY422" fmla="*/ 128226 h 466417"/>
              <a:gd name="connsiteX423" fmla="*/ 1230307 w 1749785"/>
              <a:gd name="connsiteY423" fmla="*/ 128226 h 466417"/>
              <a:gd name="connsiteX424" fmla="*/ 1311994 w 1749785"/>
              <a:gd name="connsiteY424" fmla="*/ 99247 h 466417"/>
              <a:gd name="connsiteX425" fmla="*/ 1338175 w 1749785"/>
              <a:gd name="connsiteY425" fmla="*/ 99247 h 466417"/>
              <a:gd name="connsiteX426" fmla="*/ 1338175 w 1749785"/>
              <a:gd name="connsiteY426" fmla="*/ 122872 h 466417"/>
              <a:gd name="connsiteX427" fmla="*/ 1381571 w 1749785"/>
              <a:gd name="connsiteY427" fmla="*/ 122872 h 466417"/>
              <a:gd name="connsiteX428" fmla="*/ 1381571 w 1749785"/>
              <a:gd name="connsiteY428" fmla="*/ 146331 h 466417"/>
              <a:gd name="connsiteX429" fmla="*/ 1338175 w 1749785"/>
              <a:gd name="connsiteY429" fmla="*/ 146331 h 466417"/>
              <a:gd name="connsiteX430" fmla="*/ 1338175 w 1749785"/>
              <a:gd name="connsiteY430" fmla="*/ 164078 h 466417"/>
              <a:gd name="connsiteX431" fmla="*/ 1375887 w 1749785"/>
              <a:gd name="connsiteY431" fmla="*/ 164078 h 466417"/>
              <a:gd name="connsiteX432" fmla="*/ 1375887 w 1749785"/>
              <a:gd name="connsiteY432" fmla="*/ 188255 h 466417"/>
              <a:gd name="connsiteX433" fmla="*/ 1346037 w 1749785"/>
              <a:gd name="connsiteY433" fmla="*/ 231117 h 466417"/>
              <a:gd name="connsiteX434" fmla="*/ 1385047 w 1749785"/>
              <a:gd name="connsiteY434" fmla="*/ 245965 h 466417"/>
              <a:gd name="connsiteX435" fmla="*/ 1372770 w 1749785"/>
              <a:gd name="connsiteY435" fmla="*/ 270804 h 466417"/>
              <a:gd name="connsiteX436" fmla="*/ 1325153 w 1749785"/>
              <a:gd name="connsiteY436" fmla="*/ 247731 h 466417"/>
              <a:gd name="connsiteX437" fmla="*/ 1273730 w 1749785"/>
              <a:gd name="connsiteY437" fmla="*/ 272267 h 466417"/>
              <a:gd name="connsiteX438" fmla="*/ 1259798 w 1749785"/>
              <a:gd name="connsiteY438" fmla="*/ 249001 h 466417"/>
              <a:gd name="connsiteX439" fmla="*/ 1304297 w 1749785"/>
              <a:gd name="connsiteY439" fmla="*/ 230868 h 466417"/>
              <a:gd name="connsiteX440" fmla="*/ 1277178 w 1749785"/>
              <a:gd name="connsiteY440" fmla="*/ 194051 h 466417"/>
              <a:gd name="connsiteX441" fmla="*/ 1290752 w 1749785"/>
              <a:gd name="connsiteY441" fmla="*/ 187096 h 466417"/>
              <a:gd name="connsiteX442" fmla="*/ 1274999 w 1749785"/>
              <a:gd name="connsiteY442" fmla="*/ 187096 h 466417"/>
              <a:gd name="connsiteX443" fmla="*/ 1274999 w 1749785"/>
              <a:gd name="connsiteY443" fmla="*/ 164188 h 466417"/>
              <a:gd name="connsiteX444" fmla="*/ 1311994 w 1749785"/>
              <a:gd name="connsiteY444" fmla="*/ 164188 h 466417"/>
              <a:gd name="connsiteX445" fmla="*/ 1311994 w 1749785"/>
              <a:gd name="connsiteY445" fmla="*/ 146442 h 466417"/>
              <a:gd name="connsiteX446" fmla="*/ 1273895 w 1749785"/>
              <a:gd name="connsiteY446" fmla="*/ 146331 h 466417"/>
              <a:gd name="connsiteX447" fmla="*/ 1273895 w 1749785"/>
              <a:gd name="connsiteY447" fmla="*/ 122872 h 466417"/>
              <a:gd name="connsiteX448" fmla="*/ 1311994 w 1749785"/>
              <a:gd name="connsiteY448" fmla="*/ 122872 h 466417"/>
              <a:gd name="connsiteX449" fmla="*/ 1467203 w 1749785"/>
              <a:gd name="connsiteY449" fmla="*/ 99054 h 466417"/>
              <a:gd name="connsiteX450" fmla="*/ 1493550 w 1749785"/>
              <a:gd name="connsiteY450" fmla="*/ 99054 h 466417"/>
              <a:gd name="connsiteX451" fmla="*/ 1493550 w 1749785"/>
              <a:gd name="connsiteY451" fmla="*/ 137500 h 466417"/>
              <a:gd name="connsiteX452" fmla="*/ 1527786 w 1749785"/>
              <a:gd name="connsiteY452" fmla="*/ 137500 h 466417"/>
              <a:gd name="connsiteX453" fmla="*/ 1505109 w 1749785"/>
              <a:gd name="connsiteY453" fmla="*/ 116248 h 466417"/>
              <a:gd name="connsiteX454" fmla="*/ 1521220 w 1749785"/>
              <a:gd name="connsiteY454" fmla="*/ 101428 h 466417"/>
              <a:gd name="connsiteX455" fmla="*/ 1549029 w 1749785"/>
              <a:gd name="connsiteY455" fmla="*/ 124859 h 466417"/>
              <a:gd name="connsiteX456" fmla="*/ 1535869 w 1749785"/>
              <a:gd name="connsiteY456" fmla="*/ 137500 h 466417"/>
              <a:gd name="connsiteX457" fmla="*/ 1561857 w 1749785"/>
              <a:gd name="connsiteY457" fmla="*/ 137500 h 466417"/>
              <a:gd name="connsiteX458" fmla="*/ 1561857 w 1749785"/>
              <a:gd name="connsiteY458" fmla="*/ 162532 h 466417"/>
              <a:gd name="connsiteX459" fmla="*/ 1500198 w 1749785"/>
              <a:gd name="connsiteY459" fmla="*/ 162532 h 466417"/>
              <a:gd name="connsiteX460" fmla="*/ 1528393 w 1749785"/>
              <a:gd name="connsiteY460" fmla="*/ 198080 h 466417"/>
              <a:gd name="connsiteX461" fmla="*/ 1567954 w 1749785"/>
              <a:gd name="connsiteY461" fmla="*/ 223527 h 466417"/>
              <a:gd name="connsiteX462" fmla="*/ 1556229 w 1749785"/>
              <a:gd name="connsiteY462" fmla="*/ 251733 h 466417"/>
              <a:gd name="connsiteX463" fmla="*/ 1519620 w 1749785"/>
              <a:gd name="connsiteY463" fmla="*/ 225376 h 466417"/>
              <a:gd name="connsiteX464" fmla="*/ 1493605 w 1749785"/>
              <a:gd name="connsiteY464" fmla="*/ 193306 h 466417"/>
              <a:gd name="connsiteX465" fmla="*/ 1493605 w 1749785"/>
              <a:gd name="connsiteY465" fmla="*/ 271522 h 466417"/>
              <a:gd name="connsiteX466" fmla="*/ 1467258 w 1749785"/>
              <a:gd name="connsiteY466" fmla="*/ 271522 h 466417"/>
              <a:gd name="connsiteX467" fmla="*/ 1467258 w 1749785"/>
              <a:gd name="connsiteY467" fmla="*/ 194713 h 466417"/>
              <a:gd name="connsiteX468" fmla="*/ 1442154 w 1749785"/>
              <a:gd name="connsiteY468" fmla="*/ 226756 h 466417"/>
              <a:gd name="connsiteX469" fmla="*/ 1406096 w 1749785"/>
              <a:gd name="connsiteY469" fmla="*/ 254604 h 466417"/>
              <a:gd name="connsiteX470" fmla="*/ 1393461 w 1749785"/>
              <a:gd name="connsiteY470" fmla="*/ 227667 h 466417"/>
              <a:gd name="connsiteX471" fmla="*/ 1433739 w 1749785"/>
              <a:gd name="connsiteY471" fmla="*/ 198908 h 466417"/>
              <a:gd name="connsiteX472" fmla="*/ 1460692 w 1749785"/>
              <a:gd name="connsiteY472" fmla="*/ 162532 h 466417"/>
              <a:gd name="connsiteX473" fmla="*/ 1399999 w 1749785"/>
              <a:gd name="connsiteY473" fmla="*/ 162532 h 466417"/>
              <a:gd name="connsiteX474" fmla="*/ 1399999 w 1749785"/>
              <a:gd name="connsiteY474" fmla="*/ 137251 h 466417"/>
              <a:gd name="connsiteX475" fmla="*/ 1467203 w 1749785"/>
              <a:gd name="connsiteY475" fmla="*/ 137251 h 466417"/>
              <a:gd name="connsiteX476" fmla="*/ 873458 w 1749785"/>
              <a:gd name="connsiteY476" fmla="*/ 99054 h 466417"/>
              <a:gd name="connsiteX477" fmla="*/ 899639 w 1749785"/>
              <a:gd name="connsiteY477" fmla="*/ 105457 h 466417"/>
              <a:gd name="connsiteX478" fmla="*/ 895969 w 1749785"/>
              <a:gd name="connsiteY478" fmla="*/ 116994 h 466417"/>
              <a:gd name="connsiteX479" fmla="*/ 941572 w 1749785"/>
              <a:gd name="connsiteY479" fmla="*/ 116994 h 466417"/>
              <a:gd name="connsiteX480" fmla="*/ 936523 w 1749785"/>
              <a:gd name="connsiteY480" fmla="*/ 101290 h 466417"/>
              <a:gd name="connsiteX481" fmla="*/ 966346 w 1749785"/>
              <a:gd name="connsiteY481" fmla="*/ 99082 h 466417"/>
              <a:gd name="connsiteX482" fmla="*/ 971119 w 1749785"/>
              <a:gd name="connsiteY482" fmla="*/ 116856 h 466417"/>
              <a:gd name="connsiteX483" fmla="*/ 1017438 w 1749785"/>
              <a:gd name="connsiteY483" fmla="*/ 116856 h 466417"/>
              <a:gd name="connsiteX484" fmla="*/ 1017438 w 1749785"/>
              <a:gd name="connsiteY484" fmla="*/ 139377 h 466417"/>
              <a:gd name="connsiteX485" fmla="*/ 895804 w 1749785"/>
              <a:gd name="connsiteY485" fmla="*/ 139377 h 466417"/>
              <a:gd name="connsiteX486" fmla="*/ 895804 w 1749785"/>
              <a:gd name="connsiteY486" fmla="*/ 117601 h 466417"/>
              <a:gd name="connsiteX487" fmla="*/ 886258 w 1749785"/>
              <a:gd name="connsiteY487" fmla="*/ 142689 h 466417"/>
              <a:gd name="connsiteX488" fmla="*/ 886258 w 1749785"/>
              <a:gd name="connsiteY488" fmla="*/ 271274 h 466417"/>
              <a:gd name="connsiteX489" fmla="*/ 862036 w 1749785"/>
              <a:gd name="connsiteY489" fmla="*/ 271274 h 466417"/>
              <a:gd name="connsiteX490" fmla="*/ 862036 w 1749785"/>
              <a:gd name="connsiteY490" fmla="*/ 190132 h 466417"/>
              <a:gd name="connsiteX491" fmla="*/ 848656 w 1749785"/>
              <a:gd name="connsiteY491" fmla="*/ 210279 h 466417"/>
              <a:gd name="connsiteX492" fmla="*/ 843718 w 1749785"/>
              <a:gd name="connsiteY492" fmla="*/ 175118 h 466417"/>
              <a:gd name="connsiteX493" fmla="*/ 873458 w 1749785"/>
              <a:gd name="connsiteY493" fmla="*/ 99054 h 466417"/>
              <a:gd name="connsiteX494" fmla="*/ 576090 w 1749785"/>
              <a:gd name="connsiteY494" fmla="*/ 99054 h 466417"/>
              <a:gd name="connsiteX495" fmla="*/ 600091 w 1749785"/>
              <a:gd name="connsiteY495" fmla="*/ 99054 h 466417"/>
              <a:gd name="connsiteX496" fmla="*/ 600091 w 1749785"/>
              <a:gd name="connsiteY496" fmla="*/ 112219 h 466417"/>
              <a:gd name="connsiteX497" fmla="*/ 613885 w 1749785"/>
              <a:gd name="connsiteY497" fmla="*/ 112219 h 466417"/>
              <a:gd name="connsiteX498" fmla="*/ 609692 w 1749785"/>
              <a:gd name="connsiteY498" fmla="*/ 101786 h 466417"/>
              <a:gd name="connsiteX499" fmla="*/ 633306 w 1749785"/>
              <a:gd name="connsiteY499" fmla="*/ 99413 h 466417"/>
              <a:gd name="connsiteX500" fmla="*/ 638603 w 1749785"/>
              <a:gd name="connsiteY500" fmla="*/ 112219 h 466417"/>
              <a:gd name="connsiteX501" fmla="*/ 650688 w 1749785"/>
              <a:gd name="connsiteY501" fmla="*/ 112219 h 466417"/>
              <a:gd name="connsiteX502" fmla="*/ 650688 w 1749785"/>
              <a:gd name="connsiteY502" fmla="*/ 130904 h 466417"/>
              <a:gd name="connsiteX503" fmla="*/ 600091 w 1749785"/>
              <a:gd name="connsiteY503" fmla="*/ 130904 h 466417"/>
              <a:gd name="connsiteX504" fmla="*/ 600091 w 1749785"/>
              <a:gd name="connsiteY504" fmla="*/ 138411 h 466417"/>
              <a:gd name="connsiteX505" fmla="*/ 644231 w 1749785"/>
              <a:gd name="connsiteY505" fmla="*/ 138411 h 466417"/>
              <a:gd name="connsiteX506" fmla="*/ 644231 w 1749785"/>
              <a:gd name="connsiteY506" fmla="*/ 208071 h 466417"/>
              <a:gd name="connsiteX507" fmla="*/ 632507 w 1749785"/>
              <a:gd name="connsiteY507" fmla="*/ 208071 h 466417"/>
              <a:gd name="connsiteX508" fmla="*/ 632507 w 1749785"/>
              <a:gd name="connsiteY508" fmla="*/ 214474 h 466417"/>
              <a:gd name="connsiteX509" fmla="*/ 651819 w 1749785"/>
              <a:gd name="connsiteY509" fmla="*/ 214474 h 466417"/>
              <a:gd name="connsiteX510" fmla="*/ 651819 w 1749785"/>
              <a:gd name="connsiteY510" fmla="*/ 233546 h 466417"/>
              <a:gd name="connsiteX511" fmla="*/ 632507 w 1749785"/>
              <a:gd name="connsiteY511" fmla="*/ 233546 h 466417"/>
              <a:gd name="connsiteX512" fmla="*/ 632507 w 1749785"/>
              <a:gd name="connsiteY512" fmla="*/ 243978 h 466417"/>
              <a:gd name="connsiteX513" fmla="*/ 627183 w 1749785"/>
              <a:gd name="connsiteY513" fmla="*/ 262856 h 466417"/>
              <a:gd name="connsiteX514" fmla="*/ 607871 w 1749785"/>
              <a:gd name="connsiteY514" fmla="*/ 269618 h 466417"/>
              <a:gd name="connsiteX515" fmla="*/ 583042 w 1749785"/>
              <a:gd name="connsiteY515" fmla="*/ 270363 h 466417"/>
              <a:gd name="connsiteX516" fmla="*/ 577525 w 1749785"/>
              <a:gd name="connsiteY516" fmla="*/ 248008 h 466417"/>
              <a:gd name="connsiteX517" fmla="*/ 597857 w 1749785"/>
              <a:gd name="connsiteY517" fmla="*/ 248560 h 466417"/>
              <a:gd name="connsiteX518" fmla="*/ 605912 w 1749785"/>
              <a:gd name="connsiteY518" fmla="*/ 246186 h 466417"/>
              <a:gd name="connsiteX519" fmla="*/ 607926 w 1749785"/>
              <a:gd name="connsiteY519" fmla="*/ 237906 h 466417"/>
              <a:gd name="connsiteX520" fmla="*/ 607926 w 1749785"/>
              <a:gd name="connsiteY520" fmla="*/ 233518 h 466417"/>
              <a:gd name="connsiteX521" fmla="*/ 557248 w 1749785"/>
              <a:gd name="connsiteY521" fmla="*/ 233518 h 466417"/>
              <a:gd name="connsiteX522" fmla="*/ 575925 w 1749785"/>
              <a:gd name="connsiteY522" fmla="*/ 247318 h 466417"/>
              <a:gd name="connsiteX523" fmla="*/ 559372 w 1749785"/>
              <a:gd name="connsiteY523" fmla="*/ 264898 h 466417"/>
              <a:gd name="connsiteX524" fmla="*/ 534846 w 1749785"/>
              <a:gd name="connsiteY524" fmla="*/ 244033 h 466417"/>
              <a:gd name="connsiteX525" fmla="*/ 545468 w 1749785"/>
              <a:gd name="connsiteY525" fmla="*/ 233407 h 466417"/>
              <a:gd name="connsiteX526" fmla="*/ 523120 w 1749785"/>
              <a:gd name="connsiteY526" fmla="*/ 233407 h 466417"/>
              <a:gd name="connsiteX527" fmla="*/ 523120 w 1749785"/>
              <a:gd name="connsiteY527" fmla="*/ 214336 h 466417"/>
              <a:gd name="connsiteX528" fmla="*/ 607954 w 1749785"/>
              <a:gd name="connsiteY528" fmla="*/ 214336 h 466417"/>
              <a:gd name="connsiteX529" fmla="*/ 607954 w 1749785"/>
              <a:gd name="connsiteY529" fmla="*/ 206967 h 466417"/>
              <a:gd name="connsiteX530" fmla="*/ 621500 w 1749785"/>
              <a:gd name="connsiteY530" fmla="*/ 206967 h 466417"/>
              <a:gd name="connsiteX531" fmla="*/ 621500 w 1749785"/>
              <a:gd name="connsiteY531" fmla="*/ 201668 h 466417"/>
              <a:gd name="connsiteX532" fmla="*/ 600091 w 1749785"/>
              <a:gd name="connsiteY532" fmla="*/ 201668 h 466417"/>
              <a:gd name="connsiteX533" fmla="*/ 600091 w 1749785"/>
              <a:gd name="connsiteY533" fmla="*/ 208816 h 466417"/>
              <a:gd name="connsiteX534" fmla="*/ 576090 w 1749785"/>
              <a:gd name="connsiteY534" fmla="*/ 208816 h 466417"/>
              <a:gd name="connsiteX535" fmla="*/ 576090 w 1749785"/>
              <a:gd name="connsiteY535" fmla="*/ 201668 h 466417"/>
              <a:gd name="connsiteX536" fmla="*/ 554846 w 1749785"/>
              <a:gd name="connsiteY536" fmla="*/ 201668 h 466417"/>
              <a:gd name="connsiteX537" fmla="*/ 554846 w 1749785"/>
              <a:gd name="connsiteY537" fmla="*/ 209727 h 466417"/>
              <a:gd name="connsiteX538" fmla="*/ 532170 w 1749785"/>
              <a:gd name="connsiteY538" fmla="*/ 209727 h 466417"/>
              <a:gd name="connsiteX539" fmla="*/ 532170 w 1749785"/>
              <a:gd name="connsiteY539" fmla="*/ 138273 h 466417"/>
              <a:gd name="connsiteX540" fmla="*/ 576090 w 1749785"/>
              <a:gd name="connsiteY540" fmla="*/ 138273 h 466417"/>
              <a:gd name="connsiteX541" fmla="*/ 576090 w 1749785"/>
              <a:gd name="connsiteY541" fmla="*/ 130766 h 466417"/>
              <a:gd name="connsiteX542" fmla="*/ 526845 w 1749785"/>
              <a:gd name="connsiteY542" fmla="*/ 130766 h 466417"/>
              <a:gd name="connsiteX543" fmla="*/ 526845 w 1749785"/>
              <a:gd name="connsiteY543" fmla="*/ 112081 h 466417"/>
              <a:gd name="connsiteX544" fmla="*/ 576090 w 1749785"/>
              <a:gd name="connsiteY544" fmla="*/ 112081 h 466417"/>
              <a:gd name="connsiteX545" fmla="*/ 492057 w 1749785"/>
              <a:gd name="connsiteY545" fmla="*/ 99054 h 466417"/>
              <a:gd name="connsiteX546" fmla="*/ 516224 w 1749785"/>
              <a:gd name="connsiteY546" fmla="*/ 99054 h 466417"/>
              <a:gd name="connsiteX547" fmla="*/ 516224 w 1749785"/>
              <a:gd name="connsiteY547" fmla="*/ 144648 h 466417"/>
              <a:gd name="connsiteX548" fmla="*/ 527397 w 1749785"/>
              <a:gd name="connsiteY548" fmla="*/ 144648 h 466417"/>
              <a:gd name="connsiteX549" fmla="*/ 527397 w 1749785"/>
              <a:gd name="connsiteY549" fmla="*/ 169018 h 466417"/>
              <a:gd name="connsiteX550" fmla="*/ 516224 w 1749785"/>
              <a:gd name="connsiteY550" fmla="*/ 169018 h 466417"/>
              <a:gd name="connsiteX551" fmla="*/ 516224 w 1749785"/>
              <a:gd name="connsiteY551" fmla="*/ 271605 h 466417"/>
              <a:gd name="connsiteX552" fmla="*/ 492057 w 1749785"/>
              <a:gd name="connsiteY552" fmla="*/ 271605 h 466417"/>
              <a:gd name="connsiteX553" fmla="*/ 492057 w 1749785"/>
              <a:gd name="connsiteY553" fmla="*/ 168880 h 466417"/>
              <a:gd name="connsiteX554" fmla="*/ 478704 w 1749785"/>
              <a:gd name="connsiteY554" fmla="*/ 168880 h 466417"/>
              <a:gd name="connsiteX555" fmla="*/ 478704 w 1749785"/>
              <a:gd name="connsiteY555" fmla="*/ 144510 h 466417"/>
              <a:gd name="connsiteX556" fmla="*/ 492057 w 1749785"/>
              <a:gd name="connsiteY556" fmla="*/ 144510 h 466417"/>
              <a:gd name="connsiteX557" fmla="*/ 690716 w 1749785"/>
              <a:gd name="connsiteY557" fmla="*/ 98723 h 466417"/>
              <a:gd name="connsiteX558" fmla="*/ 713422 w 1749785"/>
              <a:gd name="connsiteY558" fmla="*/ 133719 h 466417"/>
              <a:gd name="connsiteX559" fmla="*/ 689254 w 1749785"/>
              <a:gd name="connsiteY559" fmla="*/ 146718 h 466417"/>
              <a:gd name="connsiteX560" fmla="*/ 668013 w 1749785"/>
              <a:gd name="connsiteY560" fmla="*/ 110453 h 466417"/>
              <a:gd name="connsiteX561" fmla="*/ 1098161 w 1749785"/>
              <a:gd name="connsiteY561" fmla="*/ 98557 h 466417"/>
              <a:gd name="connsiteX562" fmla="*/ 1126907 w 1749785"/>
              <a:gd name="connsiteY562" fmla="*/ 100406 h 466417"/>
              <a:gd name="connsiteX563" fmla="*/ 1121362 w 1749785"/>
              <a:gd name="connsiteY563" fmla="*/ 112853 h 466417"/>
              <a:gd name="connsiteX564" fmla="*/ 1184538 w 1749785"/>
              <a:gd name="connsiteY564" fmla="*/ 112853 h 466417"/>
              <a:gd name="connsiteX565" fmla="*/ 1184538 w 1749785"/>
              <a:gd name="connsiteY565" fmla="*/ 210113 h 466417"/>
              <a:gd name="connsiteX566" fmla="*/ 1122272 w 1749785"/>
              <a:gd name="connsiteY566" fmla="*/ 210113 h 466417"/>
              <a:gd name="connsiteX567" fmla="*/ 1137666 w 1749785"/>
              <a:gd name="connsiteY567" fmla="*/ 229902 h 466417"/>
              <a:gd name="connsiteX568" fmla="*/ 1116258 w 1749785"/>
              <a:gd name="connsiteY568" fmla="*/ 241991 h 466417"/>
              <a:gd name="connsiteX569" fmla="*/ 1101057 w 1749785"/>
              <a:gd name="connsiteY569" fmla="*/ 219470 h 466417"/>
              <a:gd name="connsiteX570" fmla="*/ 1118631 w 1749785"/>
              <a:gd name="connsiteY570" fmla="*/ 210113 h 466417"/>
              <a:gd name="connsiteX571" fmla="*/ 1045385 w 1749785"/>
              <a:gd name="connsiteY571" fmla="*/ 210086 h 466417"/>
              <a:gd name="connsiteX572" fmla="*/ 1045385 w 1749785"/>
              <a:gd name="connsiteY572" fmla="*/ 112853 h 466417"/>
              <a:gd name="connsiteX573" fmla="*/ 1093774 w 1749785"/>
              <a:gd name="connsiteY573" fmla="*/ 112853 h 466417"/>
              <a:gd name="connsiteX574" fmla="*/ 1098161 w 1749785"/>
              <a:gd name="connsiteY574" fmla="*/ 98557 h 466417"/>
              <a:gd name="connsiteX575" fmla="*/ 1616288 w 1749785"/>
              <a:gd name="connsiteY575" fmla="*/ 98060 h 466417"/>
              <a:gd name="connsiteX576" fmla="*/ 1634247 w 1749785"/>
              <a:gd name="connsiteY576" fmla="*/ 122623 h 466417"/>
              <a:gd name="connsiteX577" fmla="*/ 1613198 w 1749785"/>
              <a:gd name="connsiteY577" fmla="*/ 134712 h 466417"/>
              <a:gd name="connsiteX578" fmla="*/ 1642110 w 1749785"/>
              <a:gd name="connsiteY578" fmla="*/ 134712 h 466417"/>
              <a:gd name="connsiteX579" fmla="*/ 1642110 w 1749785"/>
              <a:gd name="connsiteY579" fmla="*/ 156791 h 466417"/>
              <a:gd name="connsiteX580" fmla="*/ 1625254 w 1749785"/>
              <a:gd name="connsiteY580" fmla="*/ 185550 h 466417"/>
              <a:gd name="connsiteX581" fmla="*/ 1625254 w 1749785"/>
              <a:gd name="connsiteY581" fmla="*/ 195789 h 466417"/>
              <a:gd name="connsiteX582" fmla="*/ 1637916 w 1749785"/>
              <a:gd name="connsiteY582" fmla="*/ 184253 h 466417"/>
              <a:gd name="connsiteX583" fmla="*/ 1660980 w 1749785"/>
              <a:gd name="connsiteY583" fmla="*/ 206332 h 466417"/>
              <a:gd name="connsiteX584" fmla="*/ 1643572 w 1749785"/>
              <a:gd name="connsiteY584" fmla="*/ 222533 h 466417"/>
              <a:gd name="connsiteX585" fmla="*/ 1625254 w 1749785"/>
              <a:gd name="connsiteY585" fmla="*/ 202579 h 466417"/>
              <a:gd name="connsiteX586" fmla="*/ 1625254 w 1749785"/>
              <a:gd name="connsiteY586" fmla="*/ 271080 h 466417"/>
              <a:gd name="connsiteX587" fmla="*/ 1601087 w 1749785"/>
              <a:gd name="connsiteY587" fmla="*/ 271080 h 466417"/>
              <a:gd name="connsiteX588" fmla="*/ 1601087 w 1749785"/>
              <a:gd name="connsiteY588" fmla="*/ 211742 h 466417"/>
              <a:gd name="connsiteX589" fmla="*/ 1583706 w 1749785"/>
              <a:gd name="connsiteY589" fmla="*/ 225541 h 466417"/>
              <a:gd name="connsiteX590" fmla="*/ 1576561 w 1749785"/>
              <a:gd name="connsiteY590" fmla="*/ 197942 h 466417"/>
              <a:gd name="connsiteX591" fmla="*/ 1615736 w 1749785"/>
              <a:gd name="connsiteY591" fmla="*/ 156929 h 466417"/>
              <a:gd name="connsiteX592" fmla="*/ 1580782 w 1749785"/>
              <a:gd name="connsiteY592" fmla="*/ 156929 h 466417"/>
              <a:gd name="connsiteX593" fmla="*/ 1580782 w 1749785"/>
              <a:gd name="connsiteY593" fmla="*/ 134574 h 466417"/>
              <a:gd name="connsiteX594" fmla="*/ 1611901 w 1749785"/>
              <a:gd name="connsiteY594" fmla="*/ 134574 h 466417"/>
              <a:gd name="connsiteX595" fmla="*/ 1595597 w 1749785"/>
              <a:gd name="connsiteY595" fmla="*/ 109100 h 466417"/>
              <a:gd name="connsiteX596" fmla="*/ 0 w 1749785"/>
              <a:gd name="connsiteY596" fmla="*/ 0 h 466417"/>
              <a:gd name="connsiteX597" fmla="*/ 108035 w 1749785"/>
              <a:gd name="connsiteY597" fmla="*/ 0 h 466417"/>
              <a:gd name="connsiteX598" fmla="*/ 154934 w 1749785"/>
              <a:gd name="connsiteY598" fmla="*/ 26909 h 466417"/>
              <a:gd name="connsiteX599" fmla="*/ 161307 w 1749785"/>
              <a:gd name="connsiteY599" fmla="*/ 37811 h 466417"/>
              <a:gd name="connsiteX600" fmla="*/ 208206 w 1749785"/>
              <a:gd name="connsiteY600" fmla="*/ 64720 h 466417"/>
              <a:gd name="connsiteX601" fmla="*/ 269202 w 1749785"/>
              <a:gd name="connsiteY601" fmla="*/ 64720 h 466417"/>
              <a:gd name="connsiteX602" fmla="*/ 391995 w 1749785"/>
              <a:gd name="connsiteY602" fmla="*/ 183839 h 466417"/>
              <a:gd name="connsiteX603" fmla="*/ 376491 w 1749785"/>
              <a:gd name="connsiteY603" fmla="*/ 244033 h 466417"/>
              <a:gd name="connsiteX604" fmla="*/ 437460 w 1749785"/>
              <a:gd name="connsiteY604" fmla="*/ 336491 h 466417"/>
              <a:gd name="connsiteX605" fmla="*/ 298667 w 1749785"/>
              <a:gd name="connsiteY605" fmla="*/ 453429 h 466417"/>
              <a:gd name="connsiteX606" fmla="*/ 256043 w 1749785"/>
              <a:gd name="connsiteY606" fmla="*/ 453429 h 466417"/>
              <a:gd name="connsiteX607" fmla="*/ 208289 w 1749785"/>
              <a:gd name="connsiteY607" fmla="*/ 409629 h 466417"/>
              <a:gd name="connsiteX608" fmla="*/ 173694 w 1749785"/>
              <a:gd name="connsiteY608" fmla="*/ 386722 h 466417"/>
              <a:gd name="connsiteX609" fmla="*/ 75204 w 1749785"/>
              <a:gd name="connsiteY609" fmla="*/ 386722 h 466417"/>
              <a:gd name="connsiteX610" fmla="*/ 57246 w 1749785"/>
              <a:gd name="connsiteY610" fmla="*/ 305000 h 466417"/>
              <a:gd name="connsiteX611" fmla="*/ 164837 w 1749785"/>
              <a:gd name="connsiteY611" fmla="*/ 305000 h 466417"/>
              <a:gd name="connsiteX612" fmla="*/ 211737 w 1749785"/>
              <a:gd name="connsiteY612" fmla="*/ 331909 h 466417"/>
              <a:gd name="connsiteX613" fmla="*/ 218109 w 1749785"/>
              <a:gd name="connsiteY613" fmla="*/ 342811 h 466417"/>
              <a:gd name="connsiteX614" fmla="*/ 253642 w 1749785"/>
              <a:gd name="connsiteY614" fmla="*/ 369721 h 466417"/>
              <a:gd name="connsiteX615" fmla="*/ 300349 w 1749785"/>
              <a:gd name="connsiteY615" fmla="*/ 369500 h 466417"/>
              <a:gd name="connsiteX616" fmla="*/ 294307 w 1749785"/>
              <a:gd name="connsiteY616" fmla="*/ 306490 h 466417"/>
              <a:gd name="connsiteX617" fmla="*/ 227406 w 1749785"/>
              <a:gd name="connsiteY617" fmla="*/ 306490 h 466417"/>
              <a:gd name="connsiteX618" fmla="*/ 179653 w 1749785"/>
              <a:gd name="connsiteY618" fmla="*/ 262690 h 466417"/>
              <a:gd name="connsiteX619" fmla="*/ 132754 w 1749785"/>
              <a:gd name="connsiteY619" fmla="*/ 234291 h 466417"/>
              <a:gd name="connsiteX620" fmla="*/ 46485 w 1749785"/>
              <a:gd name="connsiteY620" fmla="*/ 234291 h 466417"/>
              <a:gd name="connsiteX621" fmla="*/ 28527 w 1749785"/>
              <a:gd name="connsiteY621" fmla="*/ 152514 h 466417"/>
              <a:gd name="connsiteX622" fmla="*/ 136449 w 1749785"/>
              <a:gd name="connsiteY622" fmla="*/ 152514 h 466417"/>
              <a:gd name="connsiteX623" fmla="*/ 183349 w 1749785"/>
              <a:gd name="connsiteY623" fmla="*/ 179423 h 466417"/>
              <a:gd name="connsiteX624" fmla="*/ 195460 w 1749785"/>
              <a:gd name="connsiteY624" fmla="*/ 200123 h 466417"/>
              <a:gd name="connsiteX625" fmla="*/ 225256 w 1749785"/>
              <a:gd name="connsiteY625" fmla="*/ 217234 h 466417"/>
              <a:gd name="connsiteX626" fmla="*/ 255022 w 1749785"/>
              <a:gd name="connsiteY626" fmla="*/ 217234 h 466417"/>
              <a:gd name="connsiteX627" fmla="*/ 260539 w 1749785"/>
              <a:gd name="connsiteY627" fmla="*/ 216903 h 466417"/>
              <a:gd name="connsiteX628" fmla="*/ 254498 w 1749785"/>
              <a:gd name="connsiteY628" fmla="*/ 153894 h 466417"/>
              <a:gd name="connsiteX629" fmla="*/ 198963 w 1749785"/>
              <a:gd name="connsiteY629" fmla="*/ 153894 h 466417"/>
              <a:gd name="connsiteX630" fmla="*/ 151237 w 1749785"/>
              <a:gd name="connsiteY630" fmla="*/ 110094 h 466417"/>
              <a:gd name="connsiteX631" fmla="*/ 101993 w 1749785"/>
              <a:gd name="connsiteY631" fmla="*/ 81722 h 466417"/>
              <a:gd name="connsiteX632" fmla="*/ 17849 w 1749785"/>
              <a:gd name="connsiteY632" fmla="*/ 81722 h 46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</a:cxnLst>
            <a:rect l="l" t="t" r="r" b="b"/>
            <a:pathLst>
              <a:path w="1749785" h="466417">
                <a:moveTo>
                  <a:pt x="964636" y="391220"/>
                </a:moveTo>
                <a:cubicBezTo>
                  <a:pt x="959968" y="390908"/>
                  <a:pt x="955292" y="391695"/>
                  <a:pt x="950980" y="393511"/>
                </a:cubicBezTo>
                <a:cubicBezTo>
                  <a:pt x="948221" y="395057"/>
                  <a:pt x="946842" y="398231"/>
                  <a:pt x="946842" y="403033"/>
                </a:cubicBezTo>
                <a:cubicBezTo>
                  <a:pt x="946552" y="406080"/>
                  <a:pt x="947766" y="409080"/>
                  <a:pt x="950097" y="411064"/>
                </a:cubicBezTo>
                <a:cubicBezTo>
                  <a:pt x="953347" y="412877"/>
                  <a:pt x="957066" y="413675"/>
                  <a:pt x="960774" y="413355"/>
                </a:cubicBezTo>
                <a:cubicBezTo>
                  <a:pt x="965941" y="413510"/>
                  <a:pt x="971069" y="412450"/>
                  <a:pt x="975754" y="410264"/>
                </a:cubicBezTo>
                <a:cubicBezTo>
                  <a:pt x="979426" y="408616"/>
                  <a:pt x="982452" y="405804"/>
                  <a:pt x="984361" y="402260"/>
                </a:cubicBezTo>
                <a:lnTo>
                  <a:pt x="984361" y="391220"/>
                </a:lnTo>
                <a:close/>
                <a:moveTo>
                  <a:pt x="525741" y="378469"/>
                </a:moveTo>
                <a:lnTo>
                  <a:pt x="525741" y="409491"/>
                </a:lnTo>
                <a:lnTo>
                  <a:pt x="538072" y="409629"/>
                </a:lnTo>
                <a:cubicBezTo>
                  <a:pt x="541993" y="409676"/>
                  <a:pt x="545913" y="409435"/>
                  <a:pt x="549797" y="408911"/>
                </a:cubicBezTo>
                <a:cubicBezTo>
                  <a:pt x="552426" y="408608"/>
                  <a:pt x="554975" y="407802"/>
                  <a:pt x="557301" y="406538"/>
                </a:cubicBezTo>
                <a:cubicBezTo>
                  <a:pt x="559116" y="405486"/>
                  <a:pt x="560510" y="403838"/>
                  <a:pt x="561246" y="401873"/>
                </a:cubicBezTo>
                <a:cubicBezTo>
                  <a:pt x="562099" y="399378"/>
                  <a:pt x="562490" y="396751"/>
                  <a:pt x="562405" y="394118"/>
                </a:cubicBezTo>
                <a:cubicBezTo>
                  <a:pt x="562465" y="391656"/>
                  <a:pt x="562074" y="389205"/>
                  <a:pt x="561246" y="386887"/>
                </a:cubicBezTo>
                <a:cubicBezTo>
                  <a:pt x="560493" y="384908"/>
                  <a:pt x="559144" y="383211"/>
                  <a:pt x="557384" y="382029"/>
                </a:cubicBezTo>
                <a:cubicBezTo>
                  <a:pt x="555102" y="380597"/>
                  <a:pt x="552545" y="379656"/>
                  <a:pt x="549880" y="379269"/>
                </a:cubicBezTo>
                <a:cubicBezTo>
                  <a:pt x="545971" y="378687"/>
                  <a:pt x="542023" y="378419"/>
                  <a:pt x="538072" y="378469"/>
                </a:cubicBezTo>
                <a:close/>
                <a:moveTo>
                  <a:pt x="652672" y="353409"/>
                </a:moveTo>
                <a:cubicBezTo>
                  <a:pt x="649343" y="353329"/>
                  <a:pt x="646027" y="353842"/>
                  <a:pt x="642879" y="354927"/>
                </a:cubicBezTo>
                <a:cubicBezTo>
                  <a:pt x="640280" y="355879"/>
                  <a:pt x="638057" y="357640"/>
                  <a:pt x="636534" y="359950"/>
                </a:cubicBezTo>
                <a:cubicBezTo>
                  <a:pt x="634771" y="362787"/>
                  <a:pt x="633634" y="365967"/>
                  <a:pt x="633195" y="369278"/>
                </a:cubicBezTo>
                <a:cubicBezTo>
                  <a:pt x="632478" y="374064"/>
                  <a:pt x="632155" y="378902"/>
                  <a:pt x="632230" y="383740"/>
                </a:cubicBezTo>
                <a:cubicBezTo>
                  <a:pt x="632164" y="388573"/>
                  <a:pt x="632514" y="393403"/>
                  <a:pt x="633278" y="398175"/>
                </a:cubicBezTo>
                <a:cubicBezTo>
                  <a:pt x="633761" y="401476"/>
                  <a:pt x="634936" y="404636"/>
                  <a:pt x="636727" y="407448"/>
                </a:cubicBezTo>
                <a:cubicBezTo>
                  <a:pt x="638239" y="409681"/>
                  <a:pt x="640424" y="411373"/>
                  <a:pt x="642962" y="412278"/>
                </a:cubicBezTo>
                <a:cubicBezTo>
                  <a:pt x="646104" y="413244"/>
                  <a:pt x="649390" y="413664"/>
                  <a:pt x="652672" y="413520"/>
                </a:cubicBezTo>
                <a:lnTo>
                  <a:pt x="652672" y="413686"/>
                </a:lnTo>
                <a:cubicBezTo>
                  <a:pt x="655983" y="413769"/>
                  <a:pt x="659285" y="413294"/>
                  <a:pt x="662439" y="412278"/>
                </a:cubicBezTo>
                <a:cubicBezTo>
                  <a:pt x="665015" y="411389"/>
                  <a:pt x="667242" y="409698"/>
                  <a:pt x="668784" y="407448"/>
                </a:cubicBezTo>
                <a:cubicBezTo>
                  <a:pt x="670560" y="404639"/>
                  <a:pt x="671700" y="401473"/>
                  <a:pt x="672122" y="398175"/>
                </a:cubicBezTo>
                <a:cubicBezTo>
                  <a:pt x="672825" y="393397"/>
                  <a:pt x="673148" y="388570"/>
                  <a:pt x="673088" y="383740"/>
                </a:cubicBezTo>
                <a:cubicBezTo>
                  <a:pt x="673154" y="378900"/>
                  <a:pt x="672803" y="374061"/>
                  <a:pt x="672039" y="369278"/>
                </a:cubicBezTo>
                <a:cubicBezTo>
                  <a:pt x="671543" y="365967"/>
                  <a:pt x="670367" y="362790"/>
                  <a:pt x="668591" y="359950"/>
                </a:cubicBezTo>
                <a:cubicBezTo>
                  <a:pt x="667098" y="357656"/>
                  <a:pt x="664913" y="355898"/>
                  <a:pt x="662356" y="354927"/>
                </a:cubicBezTo>
                <a:cubicBezTo>
                  <a:pt x="659247" y="353839"/>
                  <a:pt x="655966" y="353326"/>
                  <a:pt x="652672" y="353409"/>
                </a:cubicBezTo>
                <a:close/>
                <a:moveTo>
                  <a:pt x="1694223" y="353244"/>
                </a:moveTo>
                <a:cubicBezTo>
                  <a:pt x="1690529" y="353114"/>
                  <a:pt x="1686854" y="353812"/>
                  <a:pt x="1683464" y="355286"/>
                </a:cubicBezTo>
                <a:cubicBezTo>
                  <a:pt x="1680702" y="356583"/>
                  <a:pt x="1678360" y="358631"/>
                  <a:pt x="1676705" y="361192"/>
                </a:cubicBezTo>
                <a:cubicBezTo>
                  <a:pt x="1674867" y="364082"/>
                  <a:pt x="1673664" y="367325"/>
                  <a:pt x="1673173" y="370714"/>
                </a:cubicBezTo>
                <a:cubicBezTo>
                  <a:pt x="1672481" y="374964"/>
                  <a:pt x="1672158" y="379270"/>
                  <a:pt x="1672208" y="383575"/>
                </a:cubicBezTo>
                <a:cubicBezTo>
                  <a:pt x="1672164" y="387734"/>
                  <a:pt x="1672486" y="391891"/>
                  <a:pt x="1673173" y="395995"/>
                </a:cubicBezTo>
                <a:cubicBezTo>
                  <a:pt x="1673684" y="399351"/>
                  <a:pt x="1674887" y="402566"/>
                  <a:pt x="1676705" y="405434"/>
                </a:cubicBezTo>
                <a:cubicBezTo>
                  <a:pt x="1678387" y="407992"/>
                  <a:pt x="1680721" y="410060"/>
                  <a:pt x="1683464" y="411423"/>
                </a:cubicBezTo>
                <a:cubicBezTo>
                  <a:pt x="1686816" y="412927"/>
                  <a:pt x="1690468" y="413645"/>
                  <a:pt x="1694140" y="413521"/>
                </a:cubicBezTo>
                <a:cubicBezTo>
                  <a:pt x="1697784" y="413694"/>
                  <a:pt x="1701409" y="412875"/>
                  <a:pt x="1704623" y="411147"/>
                </a:cubicBezTo>
                <a:cubicBezTo>
                  <a:pt x="1707217" y="409624"/>
                  <a:pt x="1709322" y="407394"/>
                  <a:pt x="1710693" y="404716"/>
                </a:cubicBezTo>
                <a:cubicBezTo>
                  <a:pt x="1712191" y="401738"/>
                  <a:pt x="1713126" y="398512"/>
                  <a:pt x="1713452" y="395195"/>
                </a:cubicBezTo>
                <a:cubicBezTo>
                  <a:pt x="1713874" y="391336"/>
                  <a:pt x="1714075" y="387456"/>
                  <a:pt x="1714059" y="383575"/>
                </a:cubicBezTo>
                <a:cubicBezTo>
                  <a:pt x="1714081" y="379535"/>
                  <a:pt x="1713852" y="375497"/>
                  <a:pt x="1713369" y="371487"/>
                </a:cubicBezTo>
                <a:cubicBezTo>
                  <a:pt x="1713024" y="368147"/>
                  <a:pt x="1712089" y="364896"/>
                  <a:pt x="1710610" y="361882"/>
                </a:cubicBezTo>
                <a:cubicBezTo>
                  <a:pt x="1709255" y="359249"/>
                  <a:pt x="1707178" y="357055"/>
                  <a:pt x="1704623" y="355562"/>
                </a:cubicBezTo>
                <a:cubicBezTo>
                  <a:pt x="1701426" y="353873"/>
                  <a:pt x="1697834" y="353073"/>
                  <a:pt x="1694223" y="353244"/>
                </a:cubicBezTo>
                <a:close/>
                <a:moveTo>
                  <a:pt x="1537469" y="335994"/>
                </a:moveTo>
                <a:lnTo>
                  <a:pt x="1563015" y="335994"/>
                </a:lnTo>
                <a:lnTo>
                  <a:pt x="1563015" y="394367"/>
                </a:lnTo>
                <a:cubicBezTo>
                  <a:pt x="1562635" y="399103"/>
                  <a:pt x="1563713" y="403841"/>
                  <a:pt x="1566105" y="407945"/>
                </a:cubicBezTo>
                <a:cubicBezTo>
                  <a:pt x="1568147" y="410761"/>
                  <a:pt x="1572285" y="412168"/>
                  <a:pt x="1578520" y="412168"/>
                </a:cubicBezTo>
                <a:cubicBezTo>
                  <a:pt x="1582840" y="412317"/>
                  <a:pt x="1587124" y="411315"/>
                  <a:pt x="1590934" y="409270"/>
                </a:cubicBezTo>
                <a:cubicBezTo>
                  <a:pt x="1594614" y="406905"/>
                  <a:pt x="1597235" y="403204"/>
                  <a:pt x="1598245" y="398948"/>
                </a:cubicBezTo>
                <a:lnTo>
                  <a:pt x="1598245" y="335994"/>
                </a:lnTo>
                <a:lnTo>
                  <a:pt x="1623681" y="335994"/>
                </a:lnTo>
                <a:lnTo>
                  <a:pt x="1623681" y="431156"/>
                </a:lnTo>
                <a:lnTo>
                  <a:pt x="1600590" y="431156"/>
                </a:lnTo>
                <a:lnTo>
                  <a:pt x="1598659" y="419703"/>
                </a:lnTo>
                <a:cubicBezTo>
                  <a:pt x="1596057" y="424193"/>
                  <a:pt x="1592068" y="427720"/>
                  <a:pt x="1587293" y="429749"/>
                </a:cubicBezTo>
                <a:cubicBezTo>
                  <a:pt x="1581609" y="432007"/>
                  <a:pt x="1575529" y="433086"/>
                  <a:pt x="1569416" y="432923"/>
                </a:cubicBezTo>
                <a:cubicBezTo>
                  <a:pt x="1564372" y="433039"/>
                  <a:pt x="1559343" y="432349"/>
                  <a:pt x="1554518" y="430880"/>
                </a:cubicBezTo>
                <a:cubicBezTo>
                  <a:pt x="1550777" y="429718"/>
                  <a:pt x="1547390" y="427629"/>
                  <a:pt x="1544669" y="424809"/>
                </a:cubicBezTo>
                <a:cubicBezTo>
                  <a:pt x="1542043" y="421991"/>
                  <a:pt x="1540148" y="418568"/>
                  <a:pt x="1539152" y="414845"/>
                </a:cubicBezTo>
                <a:cubicBezTo>
                  <a:pt x="1537957" y="410393"/>
                  <a:pt x="1537392" y="405793"/>
                  <a:pt x="1537469" y="401184"/>
                </a:cubicBezTo>
                <a:close/>
                <a:moveTo>
                  <a:pt x="816792" y="335994"/>
                </a:moveTo>
                <a:lnTo>
                  <a:pt x="842338" y="335994"/>
                </a:lnTo>
                <a:lnTo>
                  <a:pt x="842338" y="394367"/>
                </a:lnTo>
                <a:cubicBezTo>
                  <a:pt x="841985" y="399089"/>
                  <a:pt x="843083" y="403808"/>
                  <a:pt x="845483" y="407890"/>
                </a:cubicBezTo>
                <a:cubicBezTo>
                  <a:pt x="847525" y="410705"/>
                  <a:pt x="851663" y="412113"/>
                  <a:pt x="857898" y="412113"/>
                </a:cubicBezTo>
                <a:cubicBezTo>
                  <a:pt x="862218" y="412262"/>
                  <a:pt x="866503" y="411260"/>
                  <a:pt x="870313" y="409215"/>
                </a:cubicBezTo>
                <a:cubicBezTo>
                  <a:pt x="873984" y="406841"/>
                  <a:pt x="876603" y="403146"/>
                  <a:pt x="877623" y="398893"/>
                </a:cubicBezTo>
                <a:lnTo>
                  <a:pt x="877623" y="335994"/>
                </a:lnTo>
                <a:lnTo>
                  <a:pt x="902976" y="335994"/>
                </a:lnTo>
                <a:lnTo>
                  <a:pt x="902976" y="431156"/>
                </a:lnTo>
                <a:lnTo>
                  <a:pt x="879913" y="431156"/>
                </a:lnTo>
                <a:lnTo>
                  <a:pt x="877982" y="419703"/>
                </a:lnTo>
                <a:cubicBezTo>
                  <a:pt x="875372" y="424188"/>
                  <a:pt x="871386" y="427709"/>
                  <a:pt x="866616" y="429749"/>
                </a:cubicBezTo>
                <a:cubicBezTo>
                  <a:pt x="860933" y="432004"/>
                  <a:pt x="854852" y="433083"/>
                  <a:pt x="848739" y="432923"/>
                </a:cubicBezTo>
                <a:cubicBezTo>
                  <a:pt x="843696" y="433039"/>
                  <a:pt x="838667" y="432349"/>
                  <a:pt x="833841" y="430880"/>
                </a:cubicBezTo>
                <a:cubicBezTo>
                  <a:pt x="830092" y="429718"/>
                  <a:pt x="826693" y="427632"/>
                  <a:pt x="823965" y="424809"/>
                </a:cubicBezTo>
                <a:cubicBezTo>
                  <a:pt x="821358" y="421974"/>
                  <a:pt x="819465" y="418560"/>
                  <a:pt x="818447" y="414845"/>
                </a:cubicBezTo>
                <a:cubicBezTo>
                  <a:pt x="817275" y="410388"/>
                  <a:pt x="816720" y="405793"/>
                  <a:pt x="816792" y="401184"/>
                </a:cubicBezTo>
                <a:close/>
                <a:moveTo>
                  <a:pt x="704786" y="335994"/>
                </a:moveTo>
                <a:lnTo>
                  <a:pt x="733146" y="335994"/>
                </a:lnTo>
                <a:lnTo>
                  <a:pt x="755520" y="403833"/>
                </a:lnTo>
                <a:lnTo>
                  <a:pt x="756568" y="403833"/>
                </a:lnTo>
                <a:lnTo>
                  <a:pt x="777701" y="335994"/>
                </a:lnTo>
                <a:lnTo>
                  <a:pt x="805288" y="335994"/>
                </a:lnTo>
                <a:lnTo>
                  <a:pt x="773425" y="422352"/>
                </a:lnTo>
                <a:cubicBezTo>
                  <a:pt x="770776" y="429638"/>
                  <a:pt x="767623" y="436729"/>
                  <a:pt x="763989" y="443576"/>
                </a:cubicBezTo>
                <a:cubicBezTo>
                  <a:pt x="761244" y="448787"/>
                  <a:pt x="757493" y="453402"/>
                  <a:pt x="752954" y="457155"/>
                </a:cubicBezTo>
                <a:cubicBezTo>
                  <a:pt x="748573" y="460597"/>
                  <a:pt x="743486" y="463031"/>
                  <a:pt x="738057" y="464276"/>
                </a:cubicBezTo>
                <a:cubicBezTo>
                  <a:pt x="731188" y="465821"/>
                  <a:pt x="724158" y="466536"/>
                  <a:pt x="717118" y="466401"/>
                </a:cubicBezTo>
                <a:lnTo>
                  <a:pt x="717145" y="444377"/>
                </a:lnTo>
                <a:cubicBezTo>
                  <a:pt x="725118" y="444377"/>
                  <a:pt x="730939" y="443217"/>
                  <a:pt x="734388" y="440927"/>
                </a:cubicBezTo>
                <a:cubicBezTo>
                  <a:pt x="738090" y="438412"/>
                  <a:pt x="740733" y="434617"/>
                  <a:pt x="741809" y="430273"/>
                </a:cubicBezTo>
                <a:close/>
                <a:moveTo>
                  <a:pt x="967119" y="334393"/>
                </a:moveTo>
                <a:cubicBezTo>
                  <a:pt x="973897" y="334269"/>
                  <a:pt x="980667" y="334956"/>
                  <a:pt x="987285" y="336436"/>
                </a:cubicBezTo>
                <a:cubicBezTo>
                  <a:pt x="992050" y="337471"/>
                  <a:pt x="996549" y="339483"/>
                  <a:pt x="1000500" y="342342"/>
                </a:cubicBezTo>
                <a:cubicBezTo>
                  <a:pt x="1003755" y="344801"/>
                  <a:pt x="1006252" y="348129"/>
                  <a:pt x="1007700" y="351946"/>
                </a:cubicBezTo>
                <a:cubicBezTo>
                  <a:pt x="1009256" y="356205"/>
                  <a:pt x="1010007" y="360718"/>
                  <a:pt x="1009907" y="365249"/>
                </a:cubicBezTo>
                <a:lnTo>
                  <a:pt x="1009907" y="431156"/>
                </a:lnTo>
                <a:lnTo>
                  <a:pt x="987010" y="431156"/>
                </a:lnTo>
                <a:lnTo>
                  <a:pt x="984554" y="420117"/>
                </a:lnTo>
                <a:cubicBezTo>
                  <a:pt x="981958" y="424149"/>
                  <a:pt x="978209" y="427304"/>
                  <a:pt x="973795" y="429169"/>
                </a:cubicBezTo>
                <a:cubicBezTo>
                  <a:pt x="967651" y="431913"/>
                  <a:pt x="960961" y="433215"/>
                  <a:pt x="954235" y="432978"/>
                </a:cubicBezTo>
                <a:cubicBezTo>
                  <a:pt x="943550" y="432978"/>
                  <a:pt x="935448" y="430596"/>
                  <a:pt x="929930" y="425830"/>
                </a:cubicBezTo>
                <a:cubicBezTo>
                  <a:pt x="924413" y="421063"/>
                  <a:pt x="921654" y="413750"/>
                  <a:pt x="921654" y="403888"/>
                </a:cubicBezTo>
                <a:cubicBezTo>
                  <a:pt x="921654" y="392849"/>
                  <a:pt x="924973" y="385093"/>
                  <a:pt x="931613" y="380622"/>
                </a:cubicBezTo>
                <a:cubicBezTo>
                  <a:pt x="938254" y="376151"/>
                  <a:pt x="947973" y="373924"/>
                  <a:pt x="960774" y="373943"/>
                </a:cubicBezTo>
                <a:lnTo>
                  <a:pt x="984361" y="373943"/>
                </a:lnTo>
                <a:lnTo>
                  <a:pt x="984361" y="371459"/>
                </a:lnTo>
                <a:cubicBezTo>
                  <a:pt x="984408" y="369025"/>
                  <a:pt x="984149" y="366596"/>
                  <a:pt x="983589" y="364228"/>
                </a:cubicBezTo>
                <a:cubicBezTo>
                  <a:pt x="983103" y="362329"/>
                  <a:pt x="982019" y="360635"/>
                  <a:pt x="980499" y="359398"/>
                </a:cubicBezTo>
                <a:cubicBezTo>
                  <a:pt x="978681" y="358010"/>
                  <a:pt x="976565" y="357066"/>
                  <a:pt x="974319" y="356638"/>
                </a:cubicBezTo>
                <a:cubicBezTo>
                  <a:pt x="970962" y="355957"/>
                  <a:pt x="967538" y="355653"/>
                  <a:pt x="964112" y="355728"/>
                </a:cubicBezTo>
                <a:cubicBezTo>
                  <a:pt x="960718" y="355728"/>
                  <a:pt x="957297" y="355866"/>
                  <a:pt x="953904" y="356169"/>
                </a:cubicBezTo>
                <a:cubicBezTo>
                  <a:pt x="950536" y="356440"/>
                  <a:pt x="947184" y="356881"/>
                  <a:pt x="943862" y="357494"/>
                </a:cubicBezTo>
                <a:lnTo>
                  <a:pt x="943862" y="335801"/>
                </a:lnTo>
                <a:cubicBezTo>
                  <a:pt x="947504" y="335332"/>
                  <a:pt x="951421" y="334973"/>
                  <a:pt x="955670" y="334752"/>
                </a:cubicBezTo>
                <a:cubicBezTo>
                  <a:pt x="959918" y="334531"/>
                  <a:pt x="963698" y="334393"/>
                  <a:pt x="967119" y="334393"/>
                </a:cubicBezTo>
                <a:close/>
                <a:moveTo>
                  <a:pt x="652672" y="334310"/>
                </a:moveTo>
                <a:cubicBezTo>
                  <a:pt x="659318" y="334213"/>
                  <a:pt x="665951" y="334984"/>
                  <a:pt x="672398" y="336601"/>
                </a:cubicBezTo>
                <a:cubicBezTo>
                  <a:pt x="677838" y="337959"/>
                  <a:pt x="682845" y="340686"/>
                  <a:pt x="686937" y="344522"/>
                </a:cubicBezTo>
                <a:cubicBezTo>
                  <a:pt x="691152" y="348753"/>
                  <a:pt x="694261" y="353955"/>
                  <a:pt x="695985" y="359674"/>
                </a:cubicBezTo>
                <a:cubicBezTo>
                  <a:pt x="700215" y="375372"/>
                  <a:pt x="700215" y="391915"/>
                  <a:pt x="695985" y="407614"/>
                </a:cubicBezTo>
                <a:cubicBezTo>
                  <a:pt x="694261" y="413333"/>
                  <a:pt x="691152" y="418538"/>
                  <a:pt x="686937" y="422766"/>
                </a:cubicBezTo>
                <a:cubicBezTo>
                  <a:pt x="682845" y="426611"/>
                  <a:pt x="677841" y="429348"/>
                  <a:pt x="672398" y="430715"/>
                </a:cubicBezTo>
                <a:cubicBezTo>
                  <a:pt x="665948" y="432321"/>
                  <a:pt x="659318" y="433091"/>
                  <a:pt x="652672" y="433005"/>
                </a:cubicBezTo>
                <a:cubicBezTo>
                  <a:pt x="645991" y="433088"/>
                  <a:pt x="639326" y="432318"/>
                  <a:pt x="632837" y="430715"/>
                </a:cubicBezTo>
                <a:cubicBezTo>
                  <a:pt x="627361" y="429368"/>
                  <a:pt x="622326" y="426630"/>
                  <a:pt x="618215" y="422766"/>
                </a:cubicBezTo>
                <a:cubicBezTo>
                  <a:pt x="613992" y="418538"/>
                  <a:pt x="610874" y="413335"/>
                  <a:pt x="609139" y="407614"/>
                </a:cubicBezTo>
                <a:cubicBezTo>
                  <a:pt x="604910" y="391915"/>
                  <a:pt x="604910" y="375372"/>
                  <a:pt x="609139" y="359674"/>
                </a:cubicBezTo>
                <a:cubicBezTo>
                  <a:pt x="610874" y="353953"/>
                  <a:pt x="613992" y="348750"/>
                  <a:pt x="618215" y="344522"/>
                </a:cubicBezTo>
                <a:cubicBezTo>
                  <a:pt x="622326" y="340666"/>
                  <a:pt x="627363" y="337939"/>
                  <a:pt x="632837" y="336601"/>
                </a:cubicBezTo>
                <a:cubicBezTo>
                  <a:pt x="639323" y="334984"/>
                  <a:pt x="645991" y="334213"/>
                  <a:pt x="652672" y="334310"/>
                </a:cubicBezTo>
                <a:close/>
                <a:moveTo>
                  <a:pt x="1090078" y="334227"/>
                </a:moveTo>
                <a:cubicBezTo>
                  <a:pt x="1095110" y="334103"/>
                  <a:pt x="1100131" y="334782"/>
                  <a:pt x="1104947" y="336242"/>
                </a:cubicBezTo>
                <a:cubicBezTo>
                  <a:pt x="1108686" y="337393"/>
                  <a:pt x="1112060" y="339496"/>
                  <a:pt x="1114741" y="342342"/>
                </a:cubicBezTo>
                <a:cubicBezTo>
                  <a:pt x="1117274" y="345179"/>
                  <a:pt x="1119081" y="348590"/>
                  <a:pt x="1120010" y="352277"/>
                </a:cubicBezTo>
                <a:cubicBezTo>
                  <a:pt x="1121147" y="356787"/>
                  <a:pt x="1121685" y="361427"/>
                  <a:pt x="1121610" y="366077"/>
                </a:cubicBezTo>
                <a:lnTo>
                  <a:pt x="1121610" y="431101"/>
                </a:lnTo>
                <a:lnTo>
                  <a:pt x="1096064" y="431101"/>
                </a:lnTo>
                <a:lnTo>
                  <a:pt x="1096064" y="372811"/>
                </a:lnTo>
                <a:cubicBezTo>
                  <a:pt x="1096103" y="370035"/>
                  <a:pt x="1095863" y="367261"/>
                  <a:pt x="1095347" y="364531"/>
                </a:cubicBezTo>
                <a:cubicBezTo>
                  <a:pt x="1095005" y="362531"/>
                  <a:pt x="1094191" y="360637"/>
                  <a:pt x="1092974" y="359012"/>
                </a:cubicBezTo>
                <a:cubicBezTo>
                  <a:pt x="1091760" y="357541"/>
                  <a:pt x="1090138" y="356464"/>
                  <a:pt x="1088312" y="355921"/>
                </a:cubicBezTo>
                <a:cubicBezTo>
                  <a:pt x="1085790" y="355211"/>
                  <a:pt x="1083178" y="354886"/>
                  <a:pt x="1080560" y="354955"/>
                </a:cubicBezTo>
                <a:cubicBezTo>
                  <a:pt x="1076055" y="354761"/>
                  <a:pt x="1071577" y="355711"/>
                  <a:pt x="1067538" y="357714"/>
                </a:cubicBezTo>
                <a:cubicBezTo>
                  <a:pt x="1063836" y="360000"/>
                  <a:pt x="1061226" y="363698"/>
                  <a:pt x="1060310" y="367954"/>
                </a:cubicBezTo>
                <a:lnTo>
                  <a:pt x="1060310" y="431046"/>
                </a:lnTo>
                <a:lnTo>
                  <a:pt x="1034764" y="431046"/>
                </a:lnTo>
                <a:lnTo>
                  <a:pt x="1034764" y="335994"/>
                </a:lnTo>
                <a:lnTo>
                  <a:pt x="1060310" y="335994"/>
                </a:lnTo>
                <a:lnTo>
                  <a:pt x="1060310" y="347448"/>
                </a:lnTo>
                <a:cubicBezTo>
                  <a:pt x="1062956" y="342918"/>
                  <a:pt x="1067047" y="339408"/>
                  <a:pt x="1071925" y="337484"/>
                </a:cubicBezTo>
                <a:cubicBezTo>
                  <a:pt x="1077696" y="335196"/>
                  <a:pt x="1083870" y="334089"/>
                  <a:pt x="1090078" y="334227"/>
                </a:cubicBezTo>
                <a:close/>
                <a:moveTo>
                  <a:pt x="525741" y="330143"/>
                </a:moveTo>
                <a:lnTo>
                  <a:pt x="525741" y="359205"/>
                </a:lnTo>
                <a:lnTo>
                  <a:pt x="534734" y="359205"/>
                </a:lnTo>
                <a:cubicBezTo>
                  <a:pt x="538478" y="359243"/>
                  <a:pt x="542219" y="359042"/>
                  <a:pt x="545935" y="358598"/>
                </a:cubicBezTo>
                <a:cubicBezTo>
                  <a:pt x="548594" y="358324"/>
                  <a:pt x="551182" y="357576"/>
                  <a:pt x="553577" y="356390"/>
                </a:cubicBezTo>
                <a:cubicBezTo>
                  <a:pt x="555483" y="355443"/>
                  <a:pt x="557033" y="353903"/>
                  <a:pt x="557991" y="352001"/>
                </a:cubicBezTo>
                <a:cubicBezTo>
                  <a:pt x="559020" y="349666"/>
                  <a:pt x="559503" y="347127"/>
                  <a:pt x="559398" y="344577"/>
                </a:cubicBezTo>
                <a:cubicBezTo>
                  <a:pt x="559508" y="341983"/>
                  <a:pt x="559028" y="339397"/>
                  <a:pt x="557991" y="337015"/>
                </a:cubicBezTo>
                <a:cubicBezTo>
                  <a:pt x="557044" y="335135"/>
                  <a:pt x="555541" y="333593"/>
                  <a:pt x="553687" y="332599"/>
                </a:cubicBezTo>
                <a:cubicBezTo>
                  <a:pt x="551287" y="331432"/>
                  <a:pt x="548680" y="330747"/>
                  <a:pt x="546018" y="330584"/>
                </a:cubicBezTo>
                <a:cubicBezTo>
                  <a:pt x="542845" y="330281"/>
                  <a:pt x="539093" y="330143"/>
                  <a:pt x="534734" y="330143"/>
                </a:cubicBezTo>
                <a:close/>
                <a:moveTo>
                  <a:pt x="1232072" y="308809"/>
                </a:moveTo>
                <a:lnTo>
                  <a:pt x="1322753" y="308809"/>
                </a:lnTo>
                <a:lnTo>
                  <a:pt x="1322753" y="332268"/>
                </a:lnTo>
                <a:lnTo>
                  <a:pt x="1290724" y="332268"/>
                </a:lnTo>
                <a:lnTo>
                  <a:pt x="1290724" y="431157"/>
                </a:lnTo>
                <a:lnTo>
                  <a:pt x="1264129" y="431157"/>
                </a:lnTo>
                <a:lnTo>
                  <a:pt x="1264129" y="332268"/>
                </a:lnTo>
                <a:lnTo>
                  <a:pt x="1232072" y="332268"/>
                </a:lnTo>
                <a:close/>
                <a:moveTo>
                  <a:pt x="1189945" y="308809"/>
                </a:moveTo>
                <a:lnTo>
                  <a:pt x="1216733" y="308809"/>
                </a:lnTo>
                <a:lnTo>
                  <a:pt x="1216733" y="431129"/>
                </a:lnTo>
                <a:lnTo>
                  <a:pt x="1189945" y="431129"/>
                </a:lnTo>
                <a:close/>
                <a:moveTo>
                  <a:pt x="498870" y="308808"/>
                </a:moveTo>
                <a:lnTo>
                  <a:pt x="540086" y="308808"/>
                </a:lnTo>
                <a:cubicBezTo>
                  <a:pt x="547541" y="308670"/>
                  <a:pt x="554989" y="309355"/>
                  <a:pt x="562294" y="310851"/>
                </a:cubicBezTo>
                <a:cubicBezTo>
                  <a:pt x="567357" y="311839"/>
                  <a:pt x="572132" y="313942"/>
                  <a:pt x="576281" y="317005"/>
                </a:cubicBezTo>
                <a:cubicBezTo>
                  <a:pt x="579672" y="319660"/>
                  <a:pt x="582213" y="323248"/>
                  <a:pt x="583592" y="327327"/>
                </a:cubicBezTo>
                <a:cubicBezTo>
                  <a:pt x="585087" y="331989"/>
                  <a:pt x="585805" y="336866"/>
                  <a:pt x="585716" y="341762"/>
                </a:cubicBezTo>
                <a:cubicBezTo>
                  <a:pt x="585915" y="347307"/>
                  <a:pt x="584577" y="352799"/>
                  <a:pt x="581854" y="357632"/>
                </a:cubicBezTo>
                <a:cubicBezTo>
                  <a:pt x="578549" y="362354"/>
                  <a:pt x="573564" y="365633"/>
                  <a:pt x="567922" y="366795"/>
                </a:cubicBezTo>
                <a:lnTo>
                  <a:pt x="567922" y="367512"/>
                </a:lnTo>
                <a:cubicBezTo>
                  <a:pt x="582232" y="371191"/>
                  <a:pt x="589394" y="380649"/>
                  <a:pt x="589413" y="395884"/>
                </a:cubicBezTo>
                <a:cubicBezTo>
                  <a:pt x="589493" y="400924"/>
                  <a:pt x="588776" y="405944"/>
                  <a:pt x="587289" y="410760"/>
                </a:cubicBezTo>
                <a:cubicBezTo>
                  <a:pt x="585932" y="415052"/>
                  <a:pt x="583399" y="418877"/>
                  <a:pt x="579978" y="421800"/>
                </a:cubicBezTo>
                <a:cubicBezTo>
                  <a:pt x="575887" y="425104"/>
                  <a:pt x="571106" y="427452"/>
                  <a:pt x="565991" y="428672"/>
                </a:cubicBezTo>
                <a:cubicBezTo>
                  <a:pt x="558719" y="430408"/>
                  <a:pt x="551257" y="431206"/>
                  <a:pt x="543783" y="431046"/>
                </a:cubicBezTo>
                <a:lnTo>
                  <a:pt x="498870" y="431046"/>
                </a:lnTo>
                <a:close/>
                <a:moveTo>
                  <a:pt x="1437629" y="306931"/>
                </a:moveTo>
                <a:cubicBezTo>
                  <a:pt x="1447326" y="306700"/>
                  <a:pt x="1456990" y="308118"/>
                  <a:pt x="1466210" y="311127"/>
                </a:cubicBezTo>
                <a:lnTo>
                  <a:pt x="1466210" y="334227"/>
                </a:lnTo>
                <a:cubicBezTo>
                  <a:pt x="1462191" y="332867"/>
                  <a:pt x="1458066" y="331834"/>
                  <a:pt x="1453878" y="331136"/>
                </a:cubicBezTo>
                <a:cubicBezTo>
                  <a:pt x="1449100" y="330347"/>
                  <a:pt x="1444264" y="329969"/>
                  <a:pt x="1439422" y="330004"/>
                </a:cubicBezTo>
                <a:cubicBezTo>
                  <a:pt x="1434592" y="329900"/>
                  <a:pt x="1429775" y="330581"/>
                  <a:pt x="1425159" y="332019"/>
                </a:cubicBezTo>
                <a:cubicBezTo>
                  <a:pt x="1421305" y="333272"/>
                  <a:pt x="1417890" y="335599"/>
                  <a:pt x="1415311" y="338726"/>
                </a:cubicBezTo>
                <a:cubicBezTo>
                  <a:pt x="1412488" y="342308"/>
                  <a:pt x="1410527" y="346492"/>
                  <a:pt x="1409572" y="350952"/>
                </a:cubicBezTo>
                <a:cubicBezTo>
                  <a:pt x="1408218" y="357151"/>
                  <a:pt x="1407597" y="363488"/>
                  <a:pt x="1407724" y="369830"/>
                </a:cubicBezTo>
                <a:cubicBezTo>
                  <a:pt x="1407580" y="376429"/>
                  <a:pt x="1408201" y="383023"/>
                  <a:pt x="1409572" y="389481"/>
                </a:cubicBezTo>
                <a:cubicBezTo>
                  <a:pt x="1410491" y="393927"/>
                  <a:pt x="1412458" y="398092"/>
                  <a:pt x="1415311" y="401625"/>
                </a:cubicBezTo>
                <a:cubicBezTo>
                  <a:pt x="1417879" y="404627"/>
                  <a:pt x="1421278" y="406805"/>
                  <a:pt x="1425077" y="407890"/>
                </a:cubicBezTo>
                <a:cubicBezTo>
                  <a:pt x="1429640" y="409143"/>
                  <a:pt x="1434360" y="409739"/>
                  <a:pt x="1439091" y="409656"/>
                </a:cubicBezTo>
                <a:cubicBezTo>
                  <a:pt x="1443952" y="409670"/>
                  <a:pt x="1448805" y="409284"/>
                  <a:pt x="1453602" y="408497"/>
                </a:cubicBezTo>
                <a:cubicBezTo>
                  <a:pt x="1458372" y="407719"/>
                  <a:pt x="1463065" y="406507"/>
                  <a:pt x="1467617" y="404881"/>
                </a:cubicBezTo>
                <a:lnTo>
                  <a:pt x="1467617" y="427816"/>
                </a:lnTo>
                <a:cubicBezTo>
                  <a:pt x="1463355" y="429514"/>
                  <a:pt x="1458927" y="430753"/>
                  <a:pt x="1454402" y="431515"/>
                </a:cubicBezTo>
                <a:cubicBezTo>
                  <a:pt x="1448932" y="432508"/>
                  <a:pt x="1443384" y="433008"/>
                  <a:pt x="1437822" y="433005"/>
                </a:cubicBezTo>
                <a:cubicBezTo>
                  <a:pt x="1429640" y="433055"/>
                  <a:pt x="1421482" y="432127"/>
                  <a:pt x="1413517" y="430245"/>
                </a:cubicBezTo>
                <a:cubicBezTo>
                  <a:pt x="1406585" y="428661"/>
                  <a:pt x="1400162" y="425360"/>
                  <a:pt x="1394840" y="420641"/>
                </a:cubicBezTo>
                <a:cubicBezTo>
                  <a:pt x="1389248" y="415344"/>
                  <a:pt x="1385121" y="408687"/>
                  <a:pt x="1382867" y="401321"/>
                </a:cubicBezTo>
                <a:cubicBezTo>
                  <a:pt x="1379742" y="391137"/>
                  <a:pt x="1378307" y="380508"/>
                  <a:pt x="1378619" y="369858"/>
                </a:cubicBezTo>
                <a:cubicBezTo>
                  <a:pt x="1378373" y="359801"/>
                  <a:pt x="1379769" y="349768"/>
                  <a:pt x="1382757" y="340161"/>
                </a:cubicBezTo>
                <a:cubicBezTo>
                  <a:pt x="1385091" y="332800"/>
                  <a:pt x="1389171" y="326116"/>
                  <a:pt x="1394647" y="320676"/>
                </a:cubicBezTo>
                <a:cubicBezTo>
                  <a:pt x="1399908" y="315711"/>
                  <a:pt x="1406287" y="312087"/>
                  <a:pt x="1413241" y="310105"/>
                </a:cubicBezTo>
                <a:cubicBezTo>
                  <a:pt x="1421181" y="307903"/>
                  <a:pt x="1429391" y="306835"/>
                  <a:pt x="1437629" y="306931"/>
                </a:cubicBezTo>
                <a:close/>
                <a:moveTo>
                  <a:pt x="1648096" y="297217"/>
                </a:moveTo>
                <a:lnTo>
                  <a:pt x="1673642" y="297217"/>
                </a:lnTo>
                <a:lnTo>
                  <a:pt x="1673642" y="347448"/>
                </a:lnTo>
                <a:cubicBezTo>
                  <a:pt x="1675899" y="343537"/>
                  <a:pt x="1679193" y="340327"/>
                  <a:pt x="1683160" y="338174"/>
                </a:cubicBezTo>
                <a:cubicBezTo>
                  <a:pt x="1689075" y="335230"/>
                  <a:pt x="1695655" y="333869"/>
                  <a:pt x="1702251" y="334228"/>
                </a:cubicBezTo>
                <a:cubicBezTo>
                  <a:pt x="1708734" y="333979"/>
                  <a:pt x="1715190" y="335147"/>
                  <a:pt x="1721176" y="337650"/>
                </a:cubicBezTo>
                <a:cubicBezTo>
                  <a:pt x="1725858" y="339778"/>
                  <a:pt x="1729853" y="343170"/>
                  <a:pt x="1732708" y="347448"/>
                </a:cubicBezTo>
                <a:cubicBezTo>
                  <a:pt x="1735715" y="352181"/>
                  <a:pt x="1737698" y="357494"/>
                  <a:pt x="1738529" y="363041"/>
                </a:cubicBezTo>
                <a:cubicBezTo>
                  <a:pt x="1739638" y="369800"/>
                  <a:pt x="1740176" y="376642"/>
                  <a:pt x="1740129" y="383493"/>
                </a:cubicBezTo>
                <a:cubicBezTo>
                  <a:pt x="1740159" y="389967"/>
                  <a:pt x="1739624" y="396431"/>
                  <a:pt x="1738529" y="402812"/>
                </a:cubicBezTo>
                <a:cubicBezTo>
                  <a:pt x="1737643" y="408371"/>
                  <a:pt x="1735665" y="413700"/>
                  <a:pt x="1732708" y="418488"/>
                </a:cubicBezTo>
                <a:cubicBezTo>
                  <a:pt x="1729880" y="422982"/>
                  <a:pt x="1725896" y="426633"/>
                  <a:pt x="1721176" y="429059"/>
                </a:cubicBezTo>
                <a:cubicBezTo>
                  <a:pt x="1715278" y="431880"/>
                  <a:pt x="1708781" y="433215"/>
                  <a:pt x="1702251" y="432951"/>
                </a:cubicBezTo>
                <a:cubicBezTo>
                  <a:pt x="1698314" y="433014"/>
                  <a:pt x="1694386" y="432652"/>
                  <a:pt x="1690526" y="431874"/>
                </a:cubicBezTo>
                <a:cubicBezTo>
                  <a:pt x="1687621" y="431303"/>
                  <a:pt x="1684826" y="430271"/>
                  <a:pt x="1682250" y="428811"/>
                </a:cubicBezTo>
                <a:cubicBezTo>
                  <a:pt x="1680139" y="427563"/>
                  <a:pt x="1678272" y="425946"/>
                  <a:pt x="1676732" y="424036"/>
                </a:cubicBezTo>
                <a:cubicBezTo>
                  <a:pt x="1675215" y="422154"/>
                  <a:pt x="1673995" y="420051"/>
                  <a:pt x="1673118" y="417798"/>
                </a:cubicBezTo>
                <a:lnTo>
                  <a:pt x="1671353" y="431184"/>
                </a:lnTo>
                <a:lnTo>
                  <a:pt x="1648096" y="431184"/>
                </a:lnTo>
                <a:close/>
                <a:moveTo>
                  <a:pt x="1485907" y="297107"/>
                </a:moveTo>
                <a:lnTo>
                  <a:pt x="1511453" y="297107"/>
                </a:lnTo>
                <a:lnTo>
                  <a:pt x="1511453" y="401267"/>
                </a:lnTo>
                <a:cubicBezTo>
                  <a:pt x="1511136" y="404198"/>
                  <a:pt x="1511754" y="407154"/>
                  <a:pt x="1513219" y="409712"/>
                </a:cubicBezTo>
                <a:cubicBezTo>
                  <a:pt x="1514860" y="411307"/>
                  <a:pt x="1517125" y="412086"/>
                  <a:pt x="1519399" y="411837"/>
                </a:cubicBezTo>
                <a:lnTo>
                  <a:pt x="1521688" y="411837"/>
                </a:lnTo>
                <a:cubicBezTo>
                  <a:pt x="1522488" y="411837"/>
                  <a:pt x="1523426" y="411617"/>
                  <a:pt x="1524447" y="411396"/>
                </a:cubicBezTo>
                <a:lnTo>
                  <a:pt x="1524447" y="431129"/>
                </a:lnTo>
                <a:cubicBezTo>
                  <a:pt x="1520869" y="431847"/>
                  <a:pt x="1517227" y="432208"/>
                  <a:pt x="1513577" y="432206"/>
                </a:cubicBezTo>
                <a:cubicBezTo>
                  <a:pt x="1509125" y="432308"/>
                  <a:pt x="1504680" y="431805"/>
                  <a:pt x="1500363" y="430715"/>
                </a:cubicBezTo>
                <a:cubicBezTo>
                  <a:pt x="1497196" y="429918"/>
                  <a:pt x="1494263" y="428375"/>
                  <a:pt x="1491811" y="426217"/>
                </a:cubicBezTo>
                <a:cubicBezTo>
                  <a:pt x="1489587" y="424144"/>
                  <a:pt x="1488001" y="421483"/>
                  <a:pt x="1487231" y="418544"/>
                </a:cubicBezTo>
                <a:cubicBezTo>
                  <a:pt x="1486285" y="414942"/>
                  <a:pt x="1485838" y="411227"/>
                  <a:pt x="1485907" y="407504"/>
                </a:cubicBezTo>
                <a:close/>
                <a:moveTo>
                  <a:pt x="926288" y="225100"/>
                </a:moveTo>
                <a:lnTo>
                  <a:pt x="926288" y="240859"/>
                </a:lnTo>
                <a:lnTo>
                  <a:pt x="984719" y="240859"/>
                </a:lnTo>
                <a:lnTo>
                  <a:pt x="984719" y="225100"/>
                </a:lnTo>
                <a:close/>
                <a:moveTo>
                  <a:pt x="1044089" y="213950"/>
                </a:moveTo>
                <a:lnTo>
                  <a:pt x="1066159" y="222009"/>
                </a:lnTo>
                <a:cubicBezTo>
                  <a:pt x="1059888" y="237740"/>
                  <a:pt x="1054056" y="251107"/>
                  <a:pt x="1048668" y="262111"/>
                </a:cubicBezTo>
                <a:lnTo>
                  <a:pt x="1027260" y="252230"/>
                </a:lnTo>
                <a:cubicBezTo>
                  <a:pt x="1033716" y="239038"/>
                  <a:pt x="1039324" y="226278"/>
                  <a:pt x="1044089" y="213950"/>
                </a:cubicBezTo>
                <a:close/>
                <a:moveTo>
                  <a:pt x="1178662" y="212101"/>
                </a:moveTo>
                <a:cubicBezTo>
                  <a:pt x="1187675" y="224981"/>
                  <a:pt x="1195490" y="236462"/>
                  <a:pt x="1202112" y="246545"/>
                </a:cubicBezTo>
                <a:lnTo>
                  <a:pt x="1180317" y="259130"/>
                </a:lnTo>
                <a:cubicBezTo>
                  <a:pt x="1176309" y="251935"/>
                  <a:pt x="1171489" y="243942"/>
                  <a:pt x="1165861" y="235146"/>
                </a:cubicBezTo>
                <a:cubicBezTo>
                  <a:pt x="1165144" y="238935"/>
                  <a:pt x="1163497" y="245035"/>
                  <a:pt x="1160923" y="253444"/>
                </a:cubicBezTo>
                <a:cubicBezTo>
                  <a:pt x="1159593" y="258186"/>
                  <a:pt x="1156517" y="262249"/>
                  <a:pt x="1152315" y="264815"/>
                </a:cubicBezTo>
                <a:cubicBezTo>
                  <a:pt x="1146494" y="267578"/>
                  <a:pt x="1140072" y="268839"/>
                  <a:pt x="1133639" y="268486"/>
                </a:cubicBezTo>
                <a:lnTo>
                  <a:pt x="1091015" y="268486"/>
                </a:lnTo>
                <a:cubicBezTo>
                  <a:pt x="1075511" y="268596"/>
                  <a:pt x="1067999" y="260656"/>
                  <a:pt x="1068476" y="244668"/>
                </a:cubicBezTo>
                <a:lnTo>
                  <a:pt x="1068476" y="215964"/>
                </a:lnTo>
                <a:lnTo>
                  <a:pt x="1093774" y="215964"/>
                </a:lnTo>
                <a:lnTo>
                  <a:pt x="1093774" y="237575"/>
                </a:lnTo>
                <a:cubicBezTo>
                  <a:pt x="1093460" y="240580"/>
                  <a:pt x="1094309" y="243594"/>
                  <a:pt x="1096147" y="245993"/>
                </a:cubicBezTo>
                <a:cubicBezTo>
                  <a:pt x="1098492" y="247833"/>
                  <a:pt x="1101460" y="248686"/>
                  <a:pt x="1104423" y="248366"/>
                </a:cubicBezTo>
                <a:lnTo>
                  <a:pt x="1126769" y="248366"/>
                </a:lnTo>
                <a:cubicBezTo>
                  <a:pt x="1129809" y="248620"/>
                  <a:pt x="1132855" y="247988"/>
                  <a:pt x="1135542" y="246545"/>
                </a:cubicBezTo>
                <a:cubicBezTo>
                  <a:pt x="1137650" y="244682"/>
                  <a:pt x="1139068" y="242165"/>
                  <a:pt x="1139570" y="239396"/>
                </a:cubicBezTo>
                <a:cubicBezTo>
                  <a:pt x="1140867" y="234757"/>
                  <a:pt x="1141907" y="230048"/>
                  <a:pt x="1142687" y="225293"/>
                </a:cubicBezTo>
                <a:cubicBezTo>
                  <a:pt x="1147819" y="227363"/>
                  <a:pt x="1155129" y="229985"/>
                  <a:pt x="1164758" y="233186"/>
                </a:cubicBezTo>
                <a:lnTo>
                  <a:pt x="1158164" y="222726"/>
                </a:lnTo>
                <a:close/>
                <a:moveTo>
                  <a:pt x="901570" y="203683"/>
                </a:moveTo>
                <a:lnTo>
                  <a:pt x="1009604" y="203683"/>
                </a:lnTo>
                <a:lnTo>
                  <a:pt x="1009604" y="271274"/>
                </a:lnTo>
                <a:lnTo>
                  <a:pt x="984775" y="271274"/>
                </a:lnTo>
                <a:lnTo>
                  <a:pt x="984775" y="262470"/>
                </a:lnTo>
                <a:lnTo>
                  <a:pt x="926178" y="262470"/>
                </a:lnTo>
                <a:lnTo>
                  <a:pt x="926178" y="271274"/>
                </a:lnTo>
                <a:lnTo>
                  <a:pt x="901570" y="271274"/>
                </a:lnTo>
                <a:close/>
                <a:moveTo>
                  <a:pt x="1300986" y="186985"/>
                </a:moveTo>
                <a:cubicBezTo>
                  <a:pt x="1307517" y="198025"/>
                  <a:pt x="1315663" y="208027"/>
                  <a:pt x="1325153" y="216654"/>
                </a:cubicBezTo>
                <a:cubicBezTo>
                  <a:pt x="1334933" y="208411"/>
                  <a:pt x="1343019" y="198342"/>
                  <a:pt x="1348962" y="187013"/>
                </a:cubicBezTo>
                <a:lnTo>
                  <a:pt x="1348962" y="186985"/>
                </a:lnTo>
                <a:close/>
                <a:moveTo>
                  <a:pt x="1071014" y="182183"/>
                </a:moveTo>
                <a:lnTo>
                  <a:pt x="1071014" y="191180"/>
                </a:lnTo>
                <a:lnTo>
                  <a:pt x="1158716" y="191180"/>
                </a:lnTo>
                <a:lnTo>
                  <a:pt x="1158716" y="182183"/>
                </a:lnTo>
                <a:close/>
                <a:moveTo>
                  <a:pt x="600091" y="178706"/>
                </a:moveTo>
                <a:lnTo>
                  <a:pt x="600091" y="186765"/>
                </a:lnTo>
                <a:lnTo>
                  <a:pt x="621500" y="186765"/>
                </a:lnTo>
                <a:lnTo>
                  <a:pt x="621500" y="178706"/>
                </a:lnTo>
                <a:close/>
                <a:moveTo>
                  <a:pt x="554846" y="178706"/>
                </a:moveTo>
                <a:lnTo>
                  <a:pt x="554846" y="186765"/>
                </a:lnTo>
                <a:lnTo>
                  <a:pt x="576090" y="186765"/>
                </a:lnTo>
                <a:lnTo>
                  <a:pt x="576090" y="178706"/>
                </a:lnTo>
                <a:close/>
                <a:moveTo>
                  <a:pt x="902315" y="175642"/>
                </a:moveTo>
                <a:lnTo>
                  <a:pt x="1008693" y="175642"/>
                </a:lnTo>
                <a:lnTo>
                  <a:pt x="1008693" y="195431"/>
                </a:lnTo>
                <a:lnTo>
                  <a:pt x="902315" y="195431"/>
                </a:lnTo>
                <a:close/>
                <a:moveTo>
                  <a:pt x="662164" y="157344"/>
                </a:moveTo>
                <a:lnTo>
                  <a:pt x="706111" y="157344"/>
                </a:lnTo>
                <a:lnTo>
                  <a:pt x="706111" y="227308"/>
                </a:lnTo>
                <a:cubicBezTo>
                  <a:pt x="709691" y="232671"/>
                  <a:pt x="714699" y="236924"/>
                  <a:pt x="720566" y="239590"/>
                </a:cubicBezTo>
                <a:cubicBezTo>
                  <a:pt x="726914" y="242096"/>
                  <a:pt x="733690" y="243332"/>
                  <a:pt x="740513" y="243233"/>
                </a:cubicBezTo>
                <a:cubicBezTo>
                  <a:pt x="775182" y="243473"/>
                  <a:pt x="806924" y="243352"/>
                  <a:pt x="835745" y="242874"/>
                </a:cubicBezTo>
                <a:cubicBezTo>
                  <a:pt x="834283" y="247538"/>
                  <a:pt x="831773" y="256012"/>
                  <a:pt x="828214" y="268348"/>
                </a:cubicBezTo>
                <a:cubicBezTo>
                  <a:pt x="785765" y="268108"/>
                  <a:pt x="754500" y="267623"/>
                  <a:pt x="734415" y="266886"/>
                </a:cubicBezTo>
                <a:cubicBezTo>
                  <a:pt x="715526" y="266756"/>
                  <a:pt x="701677" y="260317"/>
                  <a:pt x="692869" y="247566"/>
                </a:cubicBezTo>
                <a:cubicBezTo>
                  <a:pt x="682034" y="259343"/>
                  <a:pt x="674790" y="267548"/>
                  <a:pt x="671129" y="272185"/>
                </a:cubicBezTo>
                <a:lnTo>
                  <a:pt x="661419" y="241246"/>
                </a:lnTo>
                <a:cubicBezTo>
                  <a:pt x="668020" y="235376"/>
                  <a:pt x="674310" y="229994"/>
                  <a:pt x="680288" y="225100"/>
                </a:cubicBezTo>
                <a:lnTo>
                  <a:pt x="680288" y="182432"/>
                </a:lnTo>
                <a:lnTo>
                  <a:pt x="662164" y="182432"/>
                </a:lnTo>
                <a:close/>
                <a:moveTo>
                  <a:pt x="1071014" y="156930"/>
                </a:moveTo>
                <a:lnTo>
                  <a:pt x="1071014" y="165899"/>
                </a:lnTo>
                <a:lnTo>
                  <a:pt x="1158716" y="165899"/>
                </a:lnTo>
                <a:lnTo>
                  <a:pt x="1158716" y="157012"/>
                </a:lnTo>
                <a:close/>
                <a:moveTo>
                  <a:pt x="600091" y="155605"/>
                </a:moveTo>
                <a:lnTo>
                  <a:pt x="600091" y="163664"/>
                </a:lnTo>
                <a:lnTo>
                  <a:pt x="621500" y="163664"/>
                </a:lnTo>
                <a:lnTo>
                  <a:pt x="621500" y="155605"/>
                </a:lnTo>
                <a:close/>
                <a:moveTo>
                  <a:pt x="554846" y="155605"/>
                </a:moveTo>
                <a:lnTo>
                  <a:pt x="554846" y="163664"/>
                </a:lnTo>
                <a:lnTo>
                  <a:pt x="576090" y="163664"/>
                </a:lnTo>
                <a:lnTo>
                  <a:pt x="576090" y="155605"/>
                </a:lnTo>
                <a:close/>
                <a:moveTo>
                  <a:pt x="712621" y="151962"/>
                </a:moveTo>
                <a:lnTo>
                  <a:pt x="829980" y="151962"/>
                </a:lnTo>
                <a:lnTo>
                  <a:pt x="829980" y="175228"/>
                </a:lnTo>
                <a:lnTo>
                  <a:pt x="798943" y="175228"/>
                </a:lnTo>
                <a:lnTo>
                  <a:pt x="798943" y="208927"/>
                </a:lnTo>
                <a:cubicBezTo>
                  <a:pt x="798814" y="210271"/>
                  <a:pt x="799134" y="211621"/>
                  <a:pt x="799854" y="212763"/>
                </a:cubicBezTo>
                <a:cubicBezTo>
                  <a:pt x="800673" y="213583"/>
                  <a:pt x="801818" y="213989"/>
                  <a:pt x="802971" y="213867"/>
                </a:cubicBezTo>
                <a:lnTo>
                  <a:pt x="805344" y="213867"/>
                </a:lnTo>
                <a:cubicBezTo>
                  <a:pt x="808367" y="214251"/>
                  <a:pt x="811129" y="212109"/>
                  <a:pt x="811512" y="209084"/>
                </a:cubicBezTo>
                <a:cubicBezTo>
                  <a:pt x="811548" y="208786"/>
                  <a:pt x="811562" y="208483"/>
                  <a:pt x="811551" y="208182"/>
                </a:cubicBezTo>
                <a:cubicBezTo>
                  <a:pt x="812194" y="203435"/>
                  <a:pt x="812867" y="196350"/>
                  <a:pt x="813565" y="186930"/>
                </a:cubicBezTo>
                <a:cubicBezTo>
                  <a:pt x="824821" y="191090"/>
                  <a:pt x="831478" y="193471"/>
                  <a:pt x="833538" y="194079"/>
                </a:cubicBezTo>
                <a:cubicBezTo>
                  <a:pt x="832435" y="203849"/>
                  <a:pt x="831166" y="212294"/>
                  <a:pt x="829704" y="219360"/>
                </a:cubicBezTo>
                <a:cubicBezTo>
                  <a:pt x="829083" y="224322"/>
                  <a:pt x="826669" y="228887"/>
                  <a:pt x="822917" y="232193"/>
                </a:cubicBezTo>
                <a:cubicBezTo>
                  <a:pt x="818365" y="235163"/>
                  <a:pt x="812974" y="236576"/>
                  <a:pt x="807551" y="236223"/>
                </a:cubicBezTo>
                <a:lnTo>
                  <a:pt x="794364" y="236112"/>
                </a:lnTo>
                <a:cubicBezTo>
                  <a:pt x="786915" y="236112"/>
                  <a:pt x="781544" y="234456"/>
                  <a:pt x="778252" y="231144"/>
                </a:cubicBezTo>
                <a:cubicBezTo>
                  <a:pt x="774832" y="227750"/>
                  <a:pt x="773121" y="222175"/>
                  <a:pt x="773121" y="214585"/>
                </a:cubicBezTo>
                <a:lnTo>
                  <a:pt x="773121" y="175118"/>
                </a:lnTo>
                <a:lnTo>
                  <a:pt x="759741" y="175118"/>
                </a:lnTo>
                <a:cubicBezTo>
                  <a:pt x="759134" y="190372"/>
                  <a:pt x="756817" y="202331"/>
                  <a:pt x="752790" y="210997"/>
                </a:cubicBezTo>
                <a:cubicBezTo>
                  <a:pt x="748522" y="220050"/>
                  <a:pt x="740651" y="229397"/>
                  <a:pt x="729174" y="239038"/>
                </a:cubicBezTo>
                <a:cubicBezTo>
                  <a:pt x="723547" y="233057"/>
                  <a:pt x="717111" y="226618"/>
                  <a:pt x="709863" y="219718"/>
                </a:cubicBezTo>
                <a:cubicBezTo>
                  <a:pt x="719261" y="213003"/>
                  <a:pt x="725485" y="206838"/>
                  <a:pt x="728539" y="201227"/>
                </a:cubicBezTo>
                <a:cubicBezTo>
                  <a:pt x="731593" y="195616"/>
                  <a:pt x="733367" y="186950"/>
                  <a:pt x="733865" y="175228"/>
                </a:cubicBezTo>
                <a:lnTo>
                  <a:pt x="712621" y="175228"/>
                </a:lnTo>
                <a:close/>
                <a:moveTo>
                  <a:pt x="902315" y="147629"/>
                </a:moveTo>
                <a:lnTo>
                  <a:pt x="1008693" y="147629"/>
                </a:lnTo>
                <a:lnTo>
                  <a:pt x="1008693" y="167417"/>
                </a:lnTo>
                <a:lnTo>
                  <a:pt x="902315" y="167417"/>
                </a:lnTo>
                <a:close/>
                <a:moveTo>
                  <a:pt x="1071014" y="131621"/>
                </a:moveTo>
                <a:lnTo>
                  <a:pt x="1071014" y="140618"/>
                </a:lnTo>
                <a:lnTo>
                  <a:pt x="1158716" y="140618"/>
                </a:lnTo>
                <a:lnTo>
                  <a:pt x="1158716" y="131621"/>
                </a:lnTo>
                <a:close/>
                <a:moveTo>
                  <a:pt x="720373" y="106975"/>
                </a:moveTo>
                <a:lnTo>
                  <a:pt x="821648" y="106975"/>
                </a:lnTo>
                <a:lnTo>
                  <a:pt x="821648" y="130407"/>
                </a:lnTo>
                <a:lnTo>
                  <a:pt x="720373" y="130407"/>
                </a:lnTo>
                <a:close/>
                <a:moveTo>
                  <a:pt x="1682719" y="99468"/>
                </a:moveTo>
                <a:lnTo>
                  <a:pt x="1709258" y="99468"/>
                </a:lnTo>
                <a:lnTo>
                  <a:pt x="1709258" y="147435"/>
                </a:lnTo>
                <a:lnTo>
                  <a:pt x="1744047" y="147435"/>
                </a:lnTo>
                <a:lnTo>
                  <a:pt x="1744047" y="172275"/>
                </a:lnTo>
                <a:lnTo>
                  <a:pt x="1709314" y="172275"/>
                </a:lnTo>
                <a:lnTo>
                  <a:pt x="1709314" y="238955"/>
                </a:lnTo>
                <a:lnTo>
                  <a:pt x="1749785" y="238955"/>
                </a:lnTo>
                <a:lnTo>
                  <a:pt x="1749785" y="263794"/>
                </a:lnTo>
                <a:lnTo>
                  <a:pt x="1641006" y="263794"/>
                </a:lnTo>
                <a:lnTo>
                  <a:pt x="1641006" y="238955"/>
                </a:lnTo>
                <a:lnTo>
                  <a:pt x="1682774" y="238955"/>
                </a:lnTo>
                <a:lnTo>
                  <a:pt x="1682774" y="172164"/>
                </a:lnTo>
                <a:lnTo>
                  <a:pt x="1649613" y="172164"/>
                </a:lnTo>
                <a:lnTo>
                  <a:pt x="1649613" y="147325"/>
                </a:lnTo>
                <a:lnTo>
                  <a:pt x="1682719" y="147325"/>
                </a:lnTo>
                <a:close/>
                <a:moveTo>
                  <a:pt x="1230307" y="99468"/>
                </a:moveTo>
                <a:lnTo>
                  <a:pt x="1255136" y="99468"/>
                </a:lnTo>
                <a:lnTo>
                  <a:pt x="1255136" y="128226"/>
                </a:lnTo>
                <a:lnTo>
                  <a:pt x="1268929" y="128226"/>
                </a:lnTo>
                <a:lnTo>
                  <a:pt x="1268929" y="151851"/>
                </a:lnTo>
                <a:lnTo>
                  <a:pt x="1255136" y="151851"/>
                </a:lnTo>
                <a:lnTo>
                  <a:pt x="1255136" y="176691"/>
                </a:lnTo>
                <a:lnTo>
                  <a:pt x="1270530" y="173765"/>
                </a:lnTo>
                <a:cubicBezTo>
                  <a:pt x="1270530" y="185854"/>
                  <a:pt x="1270593" y="194280"/>
                  <a:pt x="1270723" y="199046"/>
                </a:cubicBezTo>
                <a:lnTo>
                  <a:pt x="1255136" y="202330"/>
                </a:lnTo>
                <a:lnTo>
                  <a:pt x="1255136" y="246489"/>
                </a:lnTo>
                <a:cubicBezTo>
                  <a:pt x="1255136" y="254198"/>
                  <a:pt x="1253555" y="259875"/>
                  <a:pt x="1250391" y="263518"/>
                </a:cubicBezTo>
                <a:cubicBezTo>
                  <a:pt x="1246578" y="267272"/>
                  <a:pt x="1241449" y="269383"/>
                  <a:pt x="1236100" y="269397"/>
                </a:cubicBezTo>
                <a:cubicBezTo>
                  <a:pt x="1227824" y="270114"/>
                  <a:pt x="1221285" y="270473"/>
                  <a:pt x="1216513" y="270473"/>
                </a:cubicBezTo>
                <a:cubicBezTo>
                  <a:pt x="1215906" y="265119"/>
                  <a:pt x="1214562" y="256839"/>
                  <a:pt x="1212485" y="245634"/>
                </a:cubicBezTo>
                <a:cubicBezTo>
                  <a:pt x="1213939" y="245744"/>
                  <a:pt x="1217718" y="245799"/>
                  <a:pt x="1223823" y="245799"/>
                </a:cubicBezTo>
                <a:cubicBezTo>
                  <a:pt x="1225777" y="245973"/>
                  <a:pt x="1227711" y="245311"/>
                  <a:pt x="1229148" y="243978"/>
                </a:cubicBezTo>
                <a:cubicBezTo>
                  <a:pt x="1230191" y="242073"/>
                  <a:pt x="1230632" y="239901"/>
                  <a:pt x="1230417" y="237740"/>
                </a:cubicBezTo>
                <a:lnTo>
                  <a:pt x="1230417" y="207712"/>
                </a:lnTo>
                <a:lnTo>
                  <a:pt x="1212292" y="211742"/>
                </a:lnTo>
                <a:lnTo>
                  <a:pt x="1210664" y="183535"/>
                </a:lnTo>
                <a:cubicBezTo>
                  <a:pt x="1216880" y="182782"/>
                  <a:pt x="1223465" y="181860"/>
                  <a:pt x="1230417" y="180775"/>
                </a:cubicBezTo>
                <a:lnTo>
                  <a:pt x="1230417" y="151851"/>
                </a:lnTo>
                <a:lnTo>
                  <a:pt x="1212568" y="151851"/>
                </a:lnTo>
                <a:lnTo>
                  <a:pt x="1212568" y="128226"/>
                </a:lnTo>
                <a:lnTo>
                  <a:pt x="1230307" y="128226"/>
                </a:lnTo>
                <a:close/>
                <a:moveTo>
                  <a:pt x="1311994" y="99247"/>
                </a:moveTo>
                <a:lnTo>
                  <a:pt x="1338175" y="99247"/>
                </a:lnTo>
                <a:lnTo>
                  <a:pt x="1338175" y="122872"/>
                </a:lnTo>
                <a:lnTo>
                  <a:pt x="1381571" y="122872"/>
                </a:lnTo>
                <a:lnTo>
                  <a:pt x="1381571" y="146331"/>
                </a:lnTo>
                <a:lnTo>
                  <a:pt x="1338175" y="146331"/>
                </a:lnTo>
                <a:lnTo>
                  <a:pt x="1338175" y="164078"/>
                </a:lnTo>
                <a:lnTo>
                  <a:pt x="1375887" y="164078"/>
                </a:lnTo>
                <a:lnTo>
                  <a:pt x="1375887" y="188255"/>
                </a:lnTo>
                <a:cubicBezTo>
                  <a:pt x="1368828" y="204354"/>
                  <a:pt x="1358689" y="218915"/>
                  <a:pt x="1346037" y="231117"/>
                </a:cubicBezTo>
                <a:cubicBezTo>
                  <a:pt x="1358397" y="237613"/>
                  <a:pt x="1371496" y="242601"/>
                  <a:pt x="1385047" y="245965"/>
                </a:cubicBezTo>
                <a:cubicBezTo>
                  <a:pt x="1381019" y="254264"/>
                  <a:pt x="1376928" y="262544"/>
                  <a:pt x="1372770" y="270804"/>
                </a:cubicBezTo>
                <a:cubicBezTo>
                  <a:pt x="1356060" y="264981"/>
                  <a:pt x="1340081" y="257237"/>
                  <a:pt x="1325153" y="247731"/>
                </a:cubicBezTo>
                <a:cubicBezTo>
                  <a:pt x="1308951" y="257750"/>
                  <a:pt x="1291709" y="265975"/>
                  <a:pt x="1273730" y="272267"/>
                </a:cubicBezTo>
                <a:cubicBezTo>
                  <a:pt x="1268212" y="262847"/>
                  <a:pt x="1263569" y="255092"/>
                  <a:pt x="1259798" y="249001"/>
                </a:cubicBezTo>
                <a:cubicBezTo>
                  <a:pt x="1275211" y="244491"/>
                  <a:pt x="1290122" y="238414"/>
                  <a:pt x="1304297" y="230868"/>
                </a:cubicBezTo>
                <a:cubicBezTo>
                  <a:pt x="1293623" y="219889"/>
                  <a:pt x="1284497" y="207503"/>
                  <a:pt x="1277178" y="194051"/>
                </a:cubicBezTo>
                <a:lnTo>
                  <a:pt x="1290752" y="187096"/>
                </a:lnTo>
                <a:lnTo>
                  <a:pt x="1274999" y="187096"/>
                </a:lnTo>
                <a:lnTo>
                  <a:pt x="1274999" y="164188"/>
                </a:lnTo>
                <a:lnTo>
                  <a:pt x="1311994" y="164188"/>
                </a:lnTo>
                <a:lnTo>
                  <a:pt x="1311994" y="146442"/>
                </a:lnTo>
                <a:lnTo>
                  <a:pt x="1273895" y="146331"/>
                </a:lnTo>
                <a:lnTo>
                  <a:pt x="1273895" y="122872"/>
                </a:lnTo>
                <a:lnTo>
                  <a:pt x="1311994" y="122872"/>
                </a:lnTo>
                <a:close/>
                <a:moveTo>
                  <a:pt x="1467203" y="99054"/>
                </a:moveTo>
                <a:lnTo>
                  <a:pt x="1493550" y="99054"/>
                </a:lnTo>
                <a:lnTo>
                  <a:pt x="1493550" y="137500"/>
                </a:lnTo>
                <a:lnTo>
                  <a:pt x="1527786" y="137500"/>
                </a:lnTo>
                <a:cubicBezTo>
                  <a:pt x="1525946" y="135659"/>
                  <a:pt x="1518387" y="128577"/>
                  <a:pt x="1505109" y="116248"/>
                </a:cubicBezTo>
                <a:lnTo>
                  <a:pt x="1521220" y="101428"/>
                </a:lnTo>
                <a:cubicBezTo>
                  <a:pt x="1528412" y="106947"/>
                  <a:pt x="1537682" y="114758"/>
                  <a:pt x="1549029" y="124859"/>
                </a:cubicBezTo>
                <a:lnTo>
                  <a:pt x="1535869" y="137500"/>
                </a:lnTo>
                <a:lnTo>
                  <a:pt x="1561857" y="137500"/>
                </a:lnTo>
                <a:lnTo>
                  <a:pt x="1561857" y="162532"/>
                </a:lnTo>
                <a:lnTo>
                  <a:pt x="1500198" y="162532"/>
                </a:lnTo>
                <a:cubicBezTo>
                  <a:pt x="1507774" y="175719"/>
                  <a:pt x="1517278" y="187703"/>
                  <a:pt x="1528393" y="198080"/>
                </a:cubicBezTo>
                <a:cubicBezTo>
                  <a:pt x="1540330" y="208367"/>
                  <a:pt x="1553647" y="216931"/>
                  <a:pt x="1567954" y="223527"/>
                </a:cubicBezTo>
                <a:cubicBezTo>
                  <a:pt x="1563686" y="233297"/>
                  <a:pt x="1559780" y="242700"/>
                  <a:pt x="1556229" y="251733"/>
                </a:cubicBezTo>
                <a:cubicBezTo>
                  <a:pt x="1543194" y="244166"/>
                  <a:pt x="1530931" y="235339"/>
                  <a:pt x="1519620" y="225376"/>
                </a:cubicBezTo>
                <a:cubicBezTo>
                  <a:pt x="1509553" y="215898"/>
                  <a:pt x="1500802" y="205113"/>
                  <a:pt x="1493605" y="193306"/>
                </a:cubicBezTo>
                <a:lnTo>
                  <a:pt x="1493605" y="271522"/>
                </a:lnTo>
                <a:lnTo>
                  <a:pt x="1467258" y="271522"/>
                </a:lnTo>
                <a:lnTo>
                  <a:pt x="1467258" y="194713"/>
                </a:lnTo>
                <a:cubicBezTo>
                  <a:pt x="1460262" y="206402"/>
                  <a:pt x="1451828" y="217165"/>
                  <a:pt x="1442154" y="226756"/>
                </a:cubicBezTo>
                <a:cubicBezTo>
                  <a:pt x="1431105" y="237230"/>
                  <a:pt x="1419024" y="246561"/>
                  <a:pt x="1406096" y="254604"/>
                </a:cubicBezTo>
                <a:cubicBezTo>
                  <a:pt x="1400468" y="242259"/>
                  <a:pt x="1396256" y="233278"/>
                  <a:pt x="1393461" y="227667"/>
                </a:cubicBezTo>
                <a:cubicBezTo>
                  <a:pt x="1408096" y="219903"/>
                  <a:pt x="1421642" y="210232"/>
                  <a:pt x="1433739" y="198908"/>
                </a:cubicBezTo>
                <a:cubicBezTo>
                  <a:pt x="1444545" y="188247"/>
                  <a:pt x="1453638" y="175976"/>
                  <a:pt x="1460692" y="162532"/>
                </a:cubicBezTo>
                <a:lnTo>
                  <a:pt x="1399999" y="162532"/>
                </a:lnTo>
                <a:lnTo>
                  <a:pt x="1399999" y="137251"/>
                </a:lnTo>
                <a:lnTo>
                  <a:pt x="1467203" y="137251"/>
                </a:lnTo>
                <a:close/>
                <a:moveTo>
                  <a:pt x="873458" y="99054"/>
                </a:moveTo>
                <a:lnTo>
                  <a:pt x="899639" y="105457"/>
                </a:lnTo>
                <a:cubicBezTo>
                  <a:pt x="898425" y="109376"/>
                  <a:pt x="897211" y="113212"/>
                  <a:pt x="895969" y="116994"/>
                </a:cubicBezTo>
                <a:lnTo>
                  <a:pt x="941572" y="116994"/>
                </a:lnTo>
                <a:lnTo>
                  <a:pt x="936523" y="101290"/>
                </a:lnTo>
                <a:lnTo>
                  <a:pt x="966346" y="99082"/>
                </a:lnTo>
                <a:lnTo>
                  <a:pt x="971119" y="116856"/>
                </a:lnTo>
                <a:lnTo>
                  <a:pt x="1017438" y="116856"/>
                </a:lnTo>
                <a:lnTo>
                  <a:pt x="1017438" y="139377"/>
                </a:lnTo>
                <a:lnTo>
                  <a:pt x="895804" y="139377"/>
                </a:lnTo>
                <a:lnTo>
                  <a:pt x="895804" y="117601"/>
                </a:lnTo>
                <a:cubicBezTo>
                  <a:pt x="892493" y="127131"/>
                  <a:pt x="889312" y="135493"/>
                  <a:pt x="886258" y="142689"/>
                </a:cubicBezTo>
                <a:lnTo>
                  <a:pt x="886258" y="271274"/>
                </a:lnTo>
                <a:lnTo>
                  <a:pt x="862036" y="271274"/>
                </a:lnTo>
                <a:lnTo>
                  <a:pt x="862036" y="190132"/>
                </a:lnTo>
                <a:cubicBezTo>
                  <a:pt x="857162" y="197951"/>
                  <a:pt x="852703" y="204668"/>
                  <a:pt x="848656" y="210279"/>
                </a:cubicBezTo>
                <a:cubicBezTo>
                  <a:pt x="847296" y="200269"/>
                  <a:pt x="845649" y="188550"/>
                  <a:pt x="843718" y="175118"/>
                </a:cubicBezTo>
                <a:cubicBezTo>
                  <a:pt x="857134" y="151277"/>
                  <a:pt x="867143" y="125674"/>
                  <a:pt x="873458" y="99054"/>
                </a:cubicBezTo>
                <a:close/>
                <a:moveTo>
                  <a:pt x="576090" y="99054"/>
                </a:moveTo>
                <a:lnTo>
                  <a:pt x="600091" y="99054"/>
                </a:lnTo>
                <a:lnTo>
                  <a:pt x="600091" y="112219"/>
                </a:lnTo>
                <a:lnTo>
                  <a:pt x="613885" y="112219"/>
                </a:lnTo>
                <a:lnTo>
                  <a:pt x="609692" y="101786"/>
                </a:lnTo>
                <a:lnTo>
                  <a:pt x="633306" y="99413"/>
                </a:lnTo>
                <a:lnTo>
                  <a:pt x="638603" y="112219"/>
                </a:lnTo>
                <a:lnTo>
                  <a:pt x="650688" y="112219"/>
                </a:lnTo>
                <a:lnTo>
                  <a:pt x="650688" y="130904"/>
                </a:lnTo>
                <a:lnTo>
                  <a:pt x="600091" y="130904"/>
                </a:lnTo>
                <a:lnTo>
                  <a:pt x="600091" y="138411"/>
                </a:lnTo>
                <a:lnTo>
                  <a:pt x="644231" y="138411"/>
                </a:lnTo>
                <a:lnTo>
                  <a:pt x="644231" y="208071"/>
                </a:lnTo>
                <a:lnTo>
                  <a:pt x="632507" y="208071"/>
                </a:lnTo>
                <a:lnTo>
                  <a:pt x="632507" y="214474"/>
                </a:lnTo>
                <a:lnTo>
                  <a:pt x="651819" y="214474"/>
                </a:lnTo>
                <a:lnTo>
                  <a:pt x="651819" y="233546"/>
                </a:lnTo>
                <a:lnTo>
                  <a:pt x="632507" y="233546"/>
                </a:lnTo>
                <a:lnTo>
                  <a:pt x="632507" y="243978"/>
                </a:lnTo>
                <a:cubicBezTo>
                  <a:pt x="632507" y="252644"/>
                  <a:pt x="630713" y="258937"/>
                  <a:pt x="627183" y="262856"/>
                </a:cubicBezTo>
                <a:cubicBezTo>
                  <a:pt x="623651" y="266775"/>
                  <a:pt x="617003" y="269259"/>
                  <a:pt x="607871" y="269618"/>
                </a:cubicBezTo>
                <a:cubicBezTo>
                  <a:pt x="600671" y="270004"/>
                  <a:pt x="592367" y="270225"/>
                  <a:pt x="583042" y="270363"/>
                </a:cubicBezTo>
                <a:cubicBezTo>
                  <a:pt x="581801" y="264015"/>
                  <a:pt x="579979" y="256563"/>
                  <a:pt x="577525" y="248008"/>
                </a:cubicBezTo>
                <a:cubicBezTo>
                  <a:pt x="585965" y="248366"/>
                  <a:pt x="592725" y="248560"/>
                  <a:pt x="597857" y="248560"/>
                </a:cubicBezTo>
                <a:cubicBezTo>
                  <a:pt x="600751" y="248885"/>
                  <a:pt x="603656" y="248030"/>
                  <a:pt x="605912" y="246186"/>
                </a:cubicBezTo>
                <a:cubicBezTo>
                  <a:pt x="607537" y="243749"/>
                  <a:pt x="608249" y="240818"/>
                  <a:pt x="607926" y="237906"/>
                </a:cubicBezTo>
                <a:lnTo>
                  <a:pt x="607926" y="233518"/>
                </a:lnTo>
                <a:lnTo>
                  <a:pt x="557248" y="233518"/>
                </a:lnTo>
                <a:lnTo>
                  <a:pt x="575925" y="247318"/>
                </a:lnTo>
                <a:lnTo>
                  <a:pt x="559372" y="264898"/>
                </a:lnTo>
                <a:cubicBezTo>
                  <a:pt x="553634" y="259544"/>
                  <a:pt x="545577" y="252561"/>
                  <a:pt x="534846" y="244033"/>
                </a:cubicBezTo>
                <a:lnTo>
                  <a:pt x="545468" y="233407"/>
                </a:lnTo>
                <a:lnTo>
                  <a:pt x="523120" y="233407"/>
                </a:lnTo>
                <a:lnTo>
                  <a:pt x="523120" y="214336"/>
                </a:lnTo>
                <a:lnTo>
                  <a:pt x="607954" y="214336"/>
                </a:lnTo>
                <a:lnTo>
                  <a:pt x="607954" y="206967"/>
                </a:lnTo>
                <a:lnTo>
                  <a:pt x="621500" y="206967"/>
                </a:lnTo>
                <a:lnTo>
                  <a:pt x="621500" y="201668"/>
                </a:lnTo>
                <a:lnTo>
                  <a:pt x="600091" y="201668"/>
                </a:lnTo>
                <a:lnTo>
                  <a:pt x="600091" y="208816"/>
                </a:lnTo>
                <a:lnTo>
                  <a:pt x="576090" y="208816"/>
                </a:lnTo>
                <a:lnTo>
                  <a:pt x="576090" y="201668"/>
                </a:lnTo>
                <a:lnTo>
                  <a:pt x="554846" y="201668"/>
                </a:lnTo>
                <a:lnTo>
                  <a:pt x="554846" y="209727"/>
                </a:lnTo>
                <a:lnTo>
                  <a:pt x="532170" y="209727"/>
                </a:lnTo>
                <a:lnTo>
                  <a:pt x="532170" y="138273"/>
                </a:lnTo>
                <a:lnTo>
                  <a:pt x="576090" y="138273"/>
                </a:lnTo>
                <a:lnTo>
                  <a:pt x="576090" y="130766"/>
                </a:lnTo>
                <a:lnTo>
                  <a:pt x="526845" y="130766"/>
                </a:lnTo>
                <a:lnTo>
                  <a:pt x="526845" y="112081"/>
                </a:lnTo>
                <a:lnTo>
                  <a:pt x="576090" y="112081"/>
                </a:lnTo>
                <a:close/>
                <a:moveTo>
                  <a:pt x="492057" y="99054"/>
                </a:moveTo>
                <a:lnTo>
                  <a:pt x="516224" y="99054"/>
                </a:lnTo>
                <a:lnTo>
                  <a:pt x="516224" y="144648"/>
                </a:lnTo>
                <a:lnTo>
                  <a:pt x="527397" y="144648"/>
                </a:lnTo>
                <a:lnTo>
                  <a:pt x="527397" y="169018"/>
                </a:lnTo>
                <a:lnTo>
                  <a:pt x="516224" y="169018"/>
                </a:lnTo>
                <a:lnTo>
                  <a:pt x="516224" y="271605"/>
                </a:lnTo>
                <a:lnTo>
                  <a:pt x="492057" y="271605"/>
                </a:lnTo>
                <a:lnTo>
                  <a:pt x="492057" y="168880"/>
                </a:lnTo>
                <a:lnTo>
                  <a:pt x="478704" y="168880"/>
                </a:lnTo>
                <a:lnTo>
                  <a:pt x="478704" y="144510"/>
                </a:lnTo>
                <a:lnTo>
                  <a:pt x="492057" y="144510"/>
                </a:lnTo>
                <a:close/>
                <a:moveTo>
                  <a:pt x="690716" y="98723"/>
                </a:moveTo>
                <a:cubicBezTo>
                  <a:pt x="699911" y="112763"/>
                  <a:pt x="707481" y="124426"/>
                  <a:pt x="713422" y="133719"/>
                </a:cubicBezTo>
                <a:lnTo>
                  <a:pt x="689254" y="146718"/>
                </a:lnTo>
                <a:cubicBezTo>
                  <a:pt x="682670" y="134886"/>
                  <a:pt x="675590" y="122798"/>
                  <a:pt x="668013" y="110453"/>
                </a:cubicBezTo>
                <a:close/>
                <a:moveTo>
                  <a:pt x="1098161" y="98557"/>
                </a:moveTo>
                <a:lnTo>
                  <a:pt x="1126907" y="100406"/>
                </a:lnTo>
                <a:lnTo>
                  <a:pt x="1121362" y="112853"/>
                </a:lnTo>
                <a:lnTo>
                  <a:pt x="1184538" y="112853"/>
                </a:lnTo>
                <a:lnTo>
                  <a:pt x="1184538" y="210113"/>
                </a:lnTo>
                <a:lnTo>
                  <a:pt x="1122272" y="210113"/>
                </a:lnTo>
                <a:lnTo>
                  <a:pt x="1137666" y="229902"/>
                </a:lnTo>
                <a:lnTo>
                  <a:pt x="1116258" y="241991"/>
                </a:lnTo>
                <a:cubicBezTo>
                  <a:pt x="1110997" y="234042"/>
                  <a:pt x="1105932" y="226535"/>
                  <a:pt x="1101057" y="219470"/>
                </a:cubicBezTo>
                <a:lnTo>
                  <a:pt x="1118631" y="210113"/>
                </a:lnTo>
                <a:lnTo>
                  <a:pt x="1045385" y="210086"/>
                </a:lnTo>
                <a:lnTo>
                  <a:pt x="1045385" y="112853"/>
                </a:lnTo>
                <a:lnTo>
                  <a:pt x="1093774" y="112853"/>
                </a:lnTo>
                <a:cubicBezTo>
                  <a:pt x="1094988" y="109431"/>
                  <a:pt x="1096533" y="104574"/>
                  <a:pt x="1098161" y="98557"/>
                </a:cubicBezTo>
                <a:close/>
                <a:moveTo>
                  <a:pt x="1616288" y="98060"/>
                </a:moveTo>
                <a:cubicBezTo>
                  <a:pt x="1618495" y="100875"/>
                  <a:pt x="1624481" y="109064"/>
                  <a:pt x="1634247" y="122623"/>
                </a:cubicBezTo>
                <a:lnTo>
                  <a:pt x="1613198" y="134712"/>
                </a:lnTo>
                <a:lnTo>
                  <a:pt x="1642110" y="134712"/>
                </a:lnTo>
                <a:lnTo>
                  <a:pt x="1642110" y="156791"/>
                </a:lnTo>
                <a:cubicBezTo>
                  <a:pt x="1637345" y="166854"/>
                  <a:pt x="1631703" y="176478"/>
                  <a:pt x="1625254" y="185550"/>
                </a:cubicBezTo>
                <a:lnTo>
                  <a:pt x="1625254" y="195789"/>
                </a:lnTo>
                <a:lnTo>
                  <a:pt x="1637916" y="184253"/>
                </a:lnTo>
                <a:cubicBezTo>
                  <a:pt x="1646689" y="192312"/>
                  <a:pt x="1654378" y="199672"/>
                  <a:pt x="1660980" y="206332"/>
                </a:cubicBezTo>
                <a:lnTo>
                  <a:pt x="1643572" y="222533"/>
                </a:lnTo>
                <a:cubicBezTo>
                  <a:pt x="1631737" y="209616"/>
                  <a:pt x="1625640" y="202937"/>
                  <a:pt x="1625254" y="202579"/>
                </a:cubicBezTo>
                <a:lnTo>
                  <a:pt x="1625254" y="271080"/>
                </a:lnTo>
                <a:lnTo>
                  <a:pt x="1601087" y="271080"/>
                </a:lnTo>
                <a:lnTo>
                  <a:pt x="1601087" y="211742"/>
                </a:lnTo>
                <a:cubicBezTo>
                  <a:pt x="1596452" y="215881"/>
                  <a:pt x="1590658" y="220482"/>
                  <a:pt x="1583706" y="225541"/>
                </a:cubicBezTo>
                <a:cubicBezTo>
                  <a:pt x="1581499" y="216342"/>
                  <a:pt x="1579118" y="207141"/>
                  <a:pt x="1576561" y="197942"/>
                </a:cubicBezTo>
                <a:cubicBezTo>
                  <a:pt x="1594623" y="185853"/>
                  <a:pt x="1607680" y="172184"/>
                  <a:pt x="1615736" y="156929"/>
                </a:cubicBezTo>
                <a:lnTo>
                  <a:pt x="1580782" y="156929"/>
                </a:lnTo>
                <a:lnTo>
                  <a:pt x="1580782" y="134574"/>
                </a:lnTo>
                <a:lnTo>
                  <a:pt x="1611901" y="134574"/>
                </a:lnTo>
                <a:cubicBezTo>
                  <a:pt x="1605556" y="124197"/>
                  <a:pt x="1600121" y="115704"/>
                  <a:pt x="1595597" y="109100"/>
                </a:cubicBezTo>
                <a:close/>
                <a:moveTo>
                  <a:pt x="0" y="0"/>
                </a:moveTo>
                <a:lnTo>
                  <a:pt x="108035" y="0"/>
                </a:lnTo>
                <a:cubicBezTo>
                  <a:pt x="127335" y="3"/>
                  <a:pt x="145186" y="10245"/>
                  <a:pt x="154934" y="26909"/>
                </a:cubicBezTo>
                <a:lnTo>
                  <a:pt x="161307" y="37811"/>
                </a:lnTo>
                <a:cubicBezTo>
                  <a:pt x="171045" y="54484"/>
                  <a:pt x="188903" y="64729"/>
                  <a:pt x="208206" y="64720"/>
                </a:cubicBezTo>
                <a:lnTo>
                  <a:pt x="269202" y="64720"/>
                </a:lnTo>
                <a:cubicBezTo>
                  <a:pt x="336158" y="64720"/>
                  <a:pt x="391995" y="103801"/>
                  <a:pt x="391995" y="183839"/>
                </a:cubicBezTo>
                <a:cubicBezTo>
                  <a:pt x="391995" y="207988"/>
                  <a:pt x="386202" y="227888"/>
                  <a:pt x="376491" y="244033"/>
                </a:cubicBezTo>
                <a:cubicBezTo>
                  <a:pt x="393182" y="249663"/>
                  <a:pt x="437763" y="276518"/>
                  <a:pt x="437460" y="336491"/>
                </a:cubicBezTo>
                <a:cubicBezTo>
                  <a:pt x="437074" y="420310"/>
                  <a:pt x="375912" y="453429"/>
                  <a:pt x="298667" y="453429"/>
                </a:cubicBezTo>
                <a:lnTo>
                  <a:pt x="256043" y="453429"/>
                </a:lnTo>
                <a:cubicBezTo>
                  <a:pt x="229503" y="453429"/>
                  <a:pt x="217778" y="427127"/>
                  <a:pt x="208289" y="409629"/>
                </a:cubicBezTo>
                <a:cubicBezTo>
                  <a:pt x="199571" y="392242"/>
                  <a:pt x="193143" y="386722"/>
                  <a:pt x="173694" y="386722"/>
                </a:cubicBezTo>
                <a:lnTo>
                  <a:pt x="75204" y="386722"/>
                </a:lnTo>
                <a:lnTo>
                  <a:pt x="57246" y="305000"/>
                </a:lnTo>
                <a:lnTo>
                  <a:pt x="164837" y="305000"/>
                </a:lnTo>
                <a:cubicBezTo>
                  <a:pt x="184136" y="305008"/>
                  <a:pt x="201984" y="315248"/>
                  <a:pt x="211737" y="331909"/>
                </a:cubicBezTo>
                <a:lnTo>
                  <a:pt x="218109" y="342811"/>
                </a:lnTo>
                <a:cubicBezTo>
                  <a:pt x="227849" y="359481"/>
                  <a:pt x="234331" y="369721"/>
                  <a:pt x="253642" y="369721"/>
                </a:cubicBezTo>
                <a:cubicBezTo>
                  <a:pt x="253642" y="369721"/>
                  <a:pt x="265119" y="369500"/>
                  <a:pt x="300349" y="369500"/>
                </a:cubicBezTo>
                <a:cubicBezTo>
                  <a:pt x="356021" y="369500"/>
                  <a:pt x="369539" y="306490"/>
                  <a:pt x="294307" y="306490"/>
                </a:cubicBezTo>
                <a:lnTo>
                  <a:pt x="227406" y="306490"/>
                </a:lnTo>
                <a:cubicBezTo>
                  <a:pt x="200425" y="306490"/>
                  <a:pt x="189171" y="280188"/>
                  <a:pt x="179653" y="262690"/>
                </a:cubicBezTo>
                <a:cubicBezTo>
                  <a:pt x="170480" y="245267"/>
                  <a:pt x="152437" y="234340"/>
                  <a:pt x="132754" y="234291"/>
                </a:cubicBezTo>
                <a:lnTo>
                  <a:pt x="46485" y="234291"/>
                </a:lnTo>
                <a:lnTo>
                  <a:pt x="28527" y="152514"/>
                </a:lnTo>
                <a:lnTo>
                  <a:pt x="136449" y="152514"/>
                </a:lnTo>
                <a:cubicBezTo>
                  <a:pt x="155754" y="152506"/>
                  <a:pt x="173611" y="162750"/>
                  <a:pt x="183349" y="179423"/>
                </a:cubicBezTo>
                <a:lnTo>
                  <a:pt x="195460" y="200123"/>
                </a:lnTo>
                <a:cubicBezTo>
                  <a:pt x="201651" y="210713"/>
                  <a:pt x="212992" y="217226"/>
                  <a:pt x="225256" y="217234"/>
                </a:cubicBezTo>
                <a:lnTo>
                  <a:pt x="255022" y="217234"/>
                </a:lnTo>
                <a:lnTo>
                  <a:pt x="260539" y="216903"/>
                </a:lnTo>
                <a:cubicBezTo>
                  <a:pt x="316212" y="216903"/>
                  <a:pt x="329730" y="153894"/>
                  <a:pt x="254498" y="153894"/>
                </a:cubicBezTo>
                <a:lnTo>
                  <a:pt x="198963" y="153894"/>
                </a:lnTo>
                <a:cubicBezTo>
                  <a:pt x="172011" y="153894"/>
                  <a:pt x="160728" y="127592"/>
                  <a:pt x="151237" y="110094"/>
                </a:cubicBezTo>
                <a:cubicBezTo>
                  <a:pt x="141063" y="92518"/>
                  <a:pt x="122295" y="81705"/>
                  <a:pt x="101993" y="81722"/>
                </a:cubicBezTo>
                <a:lnTo>
                  <a:pt x="17849" y="81722"/>
                </a:lnTo>
                <a:close/>
              </a:path>
            </a:pathLst>
          </a:custGeom>
          <a:solidFill>
            <a:srgbClr val="000000"/>
          </a:solidFill>
          <a:ln w="27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0EBDB2-F337-701F-4ACF-45F884C4847D}"/>
              </a:ext>
            </a:extLst>
          </p:cNvPr>
          <p:cNvSpPr txBox="1"/>
          <p:nvPr/>
        </p:nvSpPr>
        <p:spPr>
          <a:xfrm>
            <a:off x="1586279" y="5941245"/>
            <a:ext cx="9097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使用 </a:t>
            </a:r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思维链（</a:t>
            </a:r>
            <a:r>
              <a: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CoT</a:t>
            </a:r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，比如让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AI “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一步一步思考”，其实是利用提示词</a:t>
            </a:r>
            <a:r>
              <a:rPr lang="zh-CN" altLang="en-US" sz="2000" b="1" dirty="0">
                <a:highlight>
                  <a:srgbClr val="C0C0C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操纵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AI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，使其进行自我引导，相当于让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AI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自己给自己增添了</a:t>
            </a:r>
            <a:r>
              <a:rPr lang="zh-CN" altLang="en-US" sz="2000" b="1" dirty="0">
                <a:highlight>
                  <a:srgbClr val="C0C0C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上下文</a:t>
            </a:r>
            <a:r>
              <a:rPr lang="zh-CN" altLang="en-US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，也就是更多的信息。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5B0014-36D6-10CF-9FBF-6522093865CB}"/>
              </a:ext>
            </a:extLst>
          </p:cNvPr>
          <p:cNvSpPr txBox="1"/>
          <p:nvPr/>
        </p:nvSpPr>
        <p:spPr>
          <a:xfrm>
            <a:off x="3636094" y="413676"/>
            <a:ext cx="617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提示词工程是一种“上下文编程”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F2101C3-3909-82F1-C6BF-177DC8E0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75" y="1028376"/>
            <a:ext cx="8449854" cy="2324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4E82CE-05E1-BAEA-E984-71E3B341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35" y="1159181"/>
            <a:ext cx="7713694" cy="45396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34E5A3-C2F3-D8DE-7554-C8D34719ADCF}"/>
              </a:ext>
            </a:extLst>
          </p:cNvPr>
          <p:cNvSpPr txBox="1"/>
          <p:nvPr/>
        </p:nvSpPr>
        <p:spPr>
          <a:xfrm>
            <a:off x="9599299" y="5948865"/>
            <a:ext cx="708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C0C0C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操纵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713DE5-264D-F338-6121-983E61D87F45}"/>
              </a:ext>
            </a:extLst>
          </p:cNvPr>
          <p:cNvSpPr txBox="1"/>
          <p:nvPr/>
        </p:nvSpPr>
        <p:spPr>
          <a:xfrm>
            <a:off x="7178040" y="6244269"/>
            <a:ext cx="1165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C0C0C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上下文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42C65F-5FC6-C4AE-AB63-7736BE327B61}"/>
              </a:ext>
            </a:extLst>
          </p:cNvPr>
          <p:cNvSpPr txBox="1"/>
          <p:nvPr/>
        </p:nvSpPr>
        <p:spPr>
          <a:xfrm>
            <a:off x="1951795" y="4038345"/>
            <a:ext cx="8701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并不是先思考完了整段话再输出，而是边思考边输出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每生成一个新词，都会去看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思考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前面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上下文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的每一个词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-0.01341 -0.77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3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13203 -0.727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563123],&quot;65&quot;:[20187308]}"/>
  <p:tag name="COMMONDATA" val="eyJjb3VudCI6MSwiaGRpZCI6Ijc0YThjNWMxN2MwZjFkNTRkOWVlZTZiODdmYWUxZDEy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1、12、13、14、15、16、19、22、26、30、31"/>
  <p:tag name="KSO_WM_SLIDE_ID" val="custom20204605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605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605_1*i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605_1*i*2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605_1*b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此处添加副标题内容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4"/>
  <p:tag name="KSO_WM_TEMPLATE_SUBCATEGORY" val="0"/>
  <p:tag name="KSO_WM_SLIDE_TYPE" val="contents"/>
  <p:tag name="KSO_WM_SLIDE_SUBTYPE" val="diag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4605"/>
  <p:tag name="KSO_WM_SLIDE_LAYOUT" val="a_l"/>
  <p:tag name="KSO_WM_SLIDE_LAYOUT_CNT" val="1_1"/>
  <p:tag name="KSO_WM_TEMPLATE_MASTER_TYPE" val="1"/>
  <p:tag name="KSO_WM_TEMPLATE_COLOR_TYPE" val="1"/>
  <p:tag name="KSO_WM_DIAGRAM_GROUP_CODE" val="l1-1"/>
  <p:tag name="KSO_WM_SLIDE_DIAGTYPE" val="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9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605_4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目录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605_4*l_h_f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605_4*l_h_i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4605_4*l_h_i*1_2_2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374.35,&quot;left&quot;:546.85,&quot;top&quot;:131.5,&quot;width&quot;:346.35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605_4*l_h_a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4605_4*l_h_i*1_1_2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374.35,&quot;left&quot;:546.85,&quot;top&quot;:131.5,&quot;width&quot;:346.35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605_4*l_h_a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605_4*l_h_f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605_4*l_h_i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605_4*l_h_f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605_4*l_h_i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4605_4*l_h_i*1_2_2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374.35,&quot;left&quot;:546.85,&quot;top&quot;:131.5,&quot;width&quot;:346.35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605_4*l_h_a*1_2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4605_4*l_h_i*1_1_2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374.35,&quot;left&quot;:546.85,&quot;top&quot;:131.5,&quot;width&quot;:346.35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35,&quot;left&quot;:546.85,&quot;top&quot;:131.5,&quot;width&quot;:346.35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605_4*l_h_a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2"/>
  <p:tag name="KSO_WM_UNIT_COLOR_SCHEME_PARENT_PAGE" val="0_4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605_4*l_h_f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SUBTYPE" val="a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605_4*l_h_i*1_1_1"/>
  <p:tag name="KSO_WM_TEMPLATE_CATEGORY" val="custom"/>
  <p:tag name="KSO_WM_TEMPLATE_INDEX" val="20204605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"/>
  <p:tag name="KSO_WM_UNIT_TEXT_FILL_TYPE" val="1"/>
  <p:tag name="KSO_WM_UNIT_USESOURCEFORMAT_APPLY" val="1"/>
  <p:tag name="KSO_WM_DIAGRAM_VIRTUALLY_FRAME" val="{&quot;height&quot;:374.35,&quot;left&quot;:546.85,&quot;top&quot;:131.5,&quot;width&quot;:346.35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05"/>
  <p:tag name="KSO_WM_SLIDE_LAYOUT" val="a_b_e"/>
  <p:tag name="KSO_WM_SLIDE_LAYOUT_CNT" val="1_1_1"/>
  <p:tag name="KSO_WM_TEMPLATE_MASTER_TYPE" val="1"/>
  <p:tag name="KSO_WM_TEMPLATE_COLOR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7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05_7*e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PART ON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7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添加大标题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05"/>
  <p:tag name="KSO_WM_SLIDE_LAYOUT" val="a_b_e"/>
  <p:tag name="KSO_WM_SLIDE_LAYOUT_CNT" val="1_1_1"/>
  <p:tag name="KSO_WM_TEMPLATE_MASTER_TYPE" val="1"/>
  <p:tag name="KSO_WM_TEMPLATE_COLOR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7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05_7*e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PART ON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7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添加大标题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05"/>
  <p:tag name="KSO_WM_SLIDE_LAYOUT" val="a_b_e"/>
  <p:tag name="KSO_WM_SLIDE_LAYOUT_CNT" val="1_1_1"/>
  <p:tag name="KSO_WM_TEMPLATE_MASTER_TYPE" val="1"/>
  <p:tag name="KSO_WM_TEMPLATE_COLOR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7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05_7*e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PART ON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7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添加大标题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605"/>
  <p:tag name="KSO_WM_SLIDE_LAYOUT" val="a_b_e"/>
  <p:tag name="KSO_WM_SLIDE_LAYOUT_CNT" val="1_1_1"/>
  <p:tag name="KSO_WM_TEMPLATE_MASTER_TYPE" val="1"/>
  <p:tag name="KSO_WM_TEMPLATE_COLOR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7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605_7*e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PART ON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5_7*a*1"/>
  <p:tag name="KSO_WM_TEMPLATE_CATEGORY" val="custom"/>
  <p:tag name="KSO_WM_TEMPLATE_INDEX" val="20204605"/>
  <p:tag name="KSO_WM_UNIT_LAYERLEVEL" val="1"/>
  <p:tag name="KSO_WM_TAG_VERSION" val="1.0"/>
  <p:tag name="KSO_WM_BEAUTIFY_FLAG" val="#wm#"/>
  <p:tag name="KSO_WM_UNIT_PRESET_TEXT" val="单击添加大标题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204605_31"/>
  <p:tag name="KSO_WM_TEMPLATE_SUBCATEGORY" val="0"/>
  <p:tag name="KSO_WM_SLIDE_TYPE" val="endPage"/>
  <p:tag name="KSO_WM_SLIDE_SUBTYPE" val="pureTxt"/>
  <p:tag name="KSO_WM_SLIDE_ITEM_CNT" val="0"/>
  <p:tag name="KSO_WM_SLIDE_INDEX" val="31"/>
  <p:tag name="KSO_WM_TAG_VERSION" val="1.0"/>
  <p:tag name="KSO_WM_BEAUTIFY_FLAG" val="#wm#"/>
  <p:tag name="KSO_WM_TEMPLATE_CATEGORY" val="custom"/>
  <p:tag name="KSO_WM_TEMPLATE_INDEX" val="20204605"/>
  <p:tag name="KSO_WM_SLIDE_LAYOUT" val="a_b"/>
  <p:tag name="KSO_WM_SLIDE_LAYOUT_CNT" val="1_1"/>
  <p:tag name="KSO_WM_TEMPLATE_MASTER_TYPE" val="1"/>
  <p:tag name="KSO_WM_TEMPLATE_COLOR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1、12、13、14、15、16、19、22、26、30、31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60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3E5E8"/>
      </a:dk2>
      <a:lt2>
        <a:srgbClr val="FFFFFF"/>
      </a:lt2>
      <a:accent1>
        <a:srgbClr val="406898"/>
      </a:accent1>
      <a:accent2>
        <a:srgbClr val="4A89B6"/>
      </a:accent2>
      <a:accent3>
        <a:srgbClr val="53AAD5"/>
      </a:accent3>
      <a:accent4>
        <a:srgbClr val="4DAFBE"/>
      </a:accent4>
      <a:accent5>
        <a:srgbClr val="389873"/>
      </a:accent5>
      <a:accent6>
        <a:srgbClr val="228227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5086</TotalTime>
  <Words>5206</Words>
  <Application>Microsoft Office PowerPoint</Application>
  <PresentationFormat>宽屏</PresentationFormat>
  <Paragraphs>725</Paragraphs>
  <Slides>66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6" baseType="lpstr">
      <vt:lpstr>Noto Sans S Chinese Light</vt:lpstr>
      <vt:lpstr>ui-sans-serif</vt:lpstr>
      <vt:lpstr>汉仪力量黑简</vt:lpstr>
      <vt:lpstr>汉仪旗黑-85S</vt:lpstr>
      <vt:lpstr>华文中宋</vt:lpstr>
      <vt:lpstr>华文宋体</vt:lpstr>
      <vt:lpstr>仿宋</vt:lpstr>
      <vt:lpstr>等线</vt:lpstr>
      <vt:lpstr>楷体</vt:lpstr>
      <vt:lpstr>微软雅黑</vt:lpstr>
      <vt:lpstr>新宋体</vt:lpstr>
      <vt:lpstr>Arial</vt:lpstr>
      <vt:lpstr>Bookman Old Style</vt:lpstr>
      <vt:lpstr>Courier New</vt:lpstr>
      <vt:lpstr>Symbol</vt:lpstr>
      <vt:lpstr>Times New Roman</vt:lpstr>
      <vt:lpstr>Wingdings</vt:lpstr>
      <vt:lpstr>Office 主题​​</vt:lpstr>
      <vt:lpstr>2_Office 主题​​</vt:lpstr>
      <vt:lpstr>包装程序外壳对象</vt:lpstr>
      <vt:lpstr>PowerPoint 演示文稿</vt:lpstr>
      <vt:lpstr>PowerPoint 演示文稿</vt:lpstr>
      <vt:lpstr>LLM前置介绍</vt:lpstr>
      <vt:lpstr>PowerPoint 演示文稿</vt:lpstr>
      <vt:lpstr>PowerPoint 演示文稿</vt:lpstr>
      <vt:lpstr>提示词工程的作用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人机交互设计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怎样写好提示词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 Yitong</dc:creator>
  <cp:lastModifiedBy>小驼子</cp:lastModifiedBy>
  <cp:revision>115</cp:revision>
  <dcterms:created xsi:type="dcterms:W3CDTF">2025-11-10T08:22:00Z</dcterms:created>
  <dcterms:modified xsi:type="dcterms:W3CDTF">2025-12-03T06:57:24Z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C802385B6E314D2C99152D81DACA82A1_13</vt:lpwstr>
  </property>
  <property fmtid="{D5CDD505-2E9C-101B-9397-08002B2CF9AE}" pid="4" name="KSOTemplateUUID">
    <vt:lpwstr>v1.0_mb_99bCO0nU347BMG+v2ieiRQ==</vt:lpwstr>
  </property>
</Properties>
</file>